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99"/>
    <a:srgbClr val="FF3300"/>
    <a:srgbClr val="FF7C80"/>
    <a:srgbClr val="99CCFF"/>
    <a:srgbClr val="CCFF66"/>
    <a:srgbClr val="CCFF99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B166-FA51-4D7F-939D-010CED07E495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4374-55D1-4258-A4BD-C2F570322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9C9E-3A88-4FB8-BD51-FBD41A8D947A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B48E-F1A5-4F19-A8B1-C77387B3F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3358-21E8-4CEA-B794-AF82C658A8A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C84D-F779-4724-9867-EB96DC2F2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71EE-CE8B-4698-BA1A-A0005D1EDB9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D020-FD77-4901-B43E-DB3708257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FF95-D0D3-48C6-8C89-551A0D0E0931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0990-C696-4A61-9F5B-6F8F10137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C80D-43CD-4AA4-B135-320214237799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BF47-CDA6-4E05-86B1-5FE4989E1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9364-7639-4C53-A73F-296DA9AC097B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E1D7-49F3-4FD2-8C11-BD4D1424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AEDF-D028-4393-93B2-25558ECDD1E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F26D-7999-40FA-BCE1-4CE0EFB1D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4D9C-E58D-45B2-800C-DFAA239E2CB9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6055-61B2-4369-B47E-C133C1DB7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9ACA-784B-474A-807A-24840220A56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3E4F-993D-4C85-AB4E-DCC2B2C90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1175-CC80-445E-9802-7F0CBAEDA8C4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78B2-7C76-45D0-80BE-1AFD55ED3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4B5DF7-1C88-4D10-B78D-D1002256E004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B6101-CACE-4350-B56D-AD7F2FD71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012950" y="2495550"/>
            <a:ext cx="5178425" cy="14859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E6488"/>
                </a:solidFill>
                <a:latin typeface="Times New Roman" pitchFamily="18" charset="0"/>
              </a:rPr>
              <a:t>«Важливість збереження психічного здоров</a:t>
            </a:r>
            <a:r>
              <a:rPr lang="en-US" sz="3600" b="1" smtClean="0">
                <a:solidFill>
                  <a:srgbClr val="FE6488"/>
                </a:solidFill>
                <a:latin typeface="Times New Roman" pitchFamily="18" charset="0"/>
              </a:rPr>
              <a:t>’</a:t>
            </a:r>
            <a:r>
              <a:rPr lang="uk-UA" sz="3600" b="1" smtClean="0">
                <a:solidFill>
                  <a:srgbClr val="FE6488"/>
                </a:solidFill>
                <a:latin typeface="Times New Roman" pitchFamily="18" charset="0"/>
              </a:rPr>
              <a:t>я дитини</a:t>
            </a:r>
            <a:r>
              <a:rPr lang="ru-RU" sz="3600" b="1" smtClean="0">
                <a:solidFill>
                  <a:srgbClr val="FE6488"/>
                </a:solidFill>
                <a:latin typeface="Times New Roman" pitchFamily="18" charset="0"/>
              </a:rPr>
              <a:t>»</a:t>
            </a:r>
            <a:endParaRPr lang="en-US" sz="3600" b="1" smtClean="0">
              <a:solidFill>
                <a:srgbClr val="FE6488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3148013" y="187325"/>
            <a:ext cx="2478087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 sz="2000" b="1">
                <a:latin typeface="Times New Roman" pitchFamily="18" charset="0"/>
                <a:cs typeface="Times New Roman" pitchFamily="18" charset="0"/>
              </a:rPr>
              <a:t>Фізична активність</a:t>
            </a:r>
          </a:p>
        </p:txBody>
      </p:sp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230188" y="827088"/>
            <a:ext cx="8551862" cy="1200150"/>
          </a:xfrm>
          <a:prstGeom prst="rect">
            <a:avLst/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Фізичне здоров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 безпосередньо пов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язане з психічним. Фізичні вправи не лише загартовують організм, захищають судини, стимулюють серцеву діяльність, а й сприяють утворенню гормонів - ендорфінів, які поліпшують настрій, діють як натуральні природні енергетики.</a:t>
            </a:r>
            <a:r>
              <a:rPr lang="uk-UA">
                <a:latin typeface="Times New Roman" pitchFamily="18" charset="0"/>
              </a:rPr>
              <a:t> 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906463" y="4624388"/>
            <a:ext cx="7213600" cy="2024062"/>
          </a:xfrm>
          <a:prstGeom prst="rect">
            <a:avLst/>
          </a:prstGeom>
          <a:solidFill>
            <a:srgbClr val="CCFFFF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Досить важливо правильно поєднувати фізичне навантаження та відпочинок (сон має тривати не менше 8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10 годин). Лягати відпочивати треба вчасно, відповідно до режиму дня. Дітям бажано частіше перебувати на свіжому повітрі (3-4 години). Зранку обов’язковою має бути зарядка, бо обмеження рухової активності дитини може призвести до стану гіподинамії (зниження психомоторної діяльності), яка виникає за малорухливого способу життя.</a:t>
            </a:r>
            <a:r>
              <a:rPr lang="uk-UA">
                <a:latin typeface="Times New Roman" pitchFamily="18" charset="0"/>
              </a:rPr>
              <a:t> </a:t>
            </a:r>
          </a:p>
        </p:txBody>
      </p:sp>
      <p:pic>
        <p:nvPicPr>
          <p:cNvPr id="22532" name="Picture 11" descr="Консультація &quot;Оздоровчі технологій , що використовуються в роботі з дітьми  дошкільного віку&quot;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2033588"/>
            <a:ext cx="7366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769938" y="280988"/>
            <a:ext cx="7810500" cy="2573337"/>
          </a:xfrm>
          <a:prstGeom prst="rect">
            <a:avLst/>
          </a:prstGeom>
          <a:solidFill>
            <a:srgbClr val="CC9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Помічено: штучне обмеження руху дитини викликає затримку її психічного розвитку, гальмує інтелектуальні здібності, талант. </a:t>
            </a:r>
            <a:endParaRPr lang="uk-UA">
              <a:latin typeface="Times New Roman" pitchFamily="18" charset="0"/>
            </a:endParaRPr>
          </a:p>
          <a:p>
            <a:pPr algn="just"/>
            <a:endParaRPr lang="uk-UA">
              <a:latin typeface="Times New Roman" pitchFamily="18" charset="0"/>
            </a:endParaRPr>
          </a:p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Намагайтеся урізноманітнювати види діяльності, уникайте одноманітності, ретельно плануйте проведення дитиною вільного часу. Важливо дотримуватися також режиму дня, щоб гармонізувати навантаження та уникати перевтоми. </a:t>
            </a:r>
            <a:endParaRPr lang="uk-UA">
              <a:latin typeface="Times New Roman" pitchFamily="18" charset="0"/>
            </a:endParaRPr>
          </a:p>
          <a:p>
            <a:pPr algn="just"/>
            <a:endParaRPr lang="uk-UA">
              <a:latin typeface="Times New Roman" pitchFamily="18" charset="0"/>
            </a:endParaRPr>
          </a:p>
          <a:p>
            <a:pPr algn="just"/>
            <a:r>
              <a:rPr lang="uk-UA">
                <a:latin typeface="Times New Roman" pitchFamily="18" charset="0"/>
              </a:rPr>
              <a:t>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Вчені довели: людина, яка виконує фізичні вправи, почувається щасливою.</a:t>
            </a:r>
          </a:p>
        </p:txBody>
      </p:sp>
      <p:pic>
        <p:nvPicPr>
          <p:cNvPr id="23554" name="Picture 7" descr="Спорт! Спорт! Спорт! - 5 Червня 2019 - Бахмутська ЗОШ І-ІІІ ступенів №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263" y="2913063"/>
            <a:ext cx="69786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3524250" y="163513"/>
            <a:ext cx="1766888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b="1">
                <a:latin typeface="Times New Roman" pitchFamily="18" charset="0"/>
              </a:rPr>
              <a:t> </a:t>
            </a: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74663" y="706438"/>
            <a:ext cx="8067675" cy="1200150"/>
          </a:xfrm>
          <a:prstGeom prst="rect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Знаходьте час і якомога частіше спілкуйтеся та грайтеся зі своєю дитиною. У кожної дитини - свій характер, а в кожній родині - свої традиції спілкування. Батькам варто цікавитися успіхами і невдачами дитини, виявляти інтерес до світу її захоплень, уподобань, підвищувати їхню самооцінку.</a:t>
            </a:r>
            <a:r>
              <a:rPr lang="ru-RU"/>
              <a:t> </a:t>
            </a:r>
          </a:p>
        </p:txBody>
      </p:sp>
      <p:pic>
        <p:nvPicPr>
          <p:cNvPr id="24579" name="Picture 6" descr="Розвиток мовлення &quot;Моя сім я&quot; (молодша група). Для дистанційної робо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2020888"/>
            <a:ext cx="43211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4978400" y="2151063"/>
            <a:ext cx="3973513" cy="202406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>
                <a:latin typeface="Times New Roman" pitchFamily="18" charset="0"/>
              </a:rPr>
              <a:t>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Важливою якістю вихователів і батьків є вміння не просто дивитися на дитину і прискіпливо наглядати за нею, а уважно і доброзичливо придивлятися до її поведінки, помічати зміни настрою, прагнути об’єктивно зрозуміти мотиви вчинків.</a:t>
            </a:r>
            <a:r>
              <a:rPr lang="ru-RU"/>
              <a:t>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234950" y="4484688"/>
            <a:ext cx="8709025" cy="2024062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i="1">
                <a:solidFill>
                  <a:srgbClr val="FF7C80"/>
                </a:solidFill>
                <a:latin typeface="Times New Roman" pitchFamily="18" charset="0"/>
              </a:rPr>
              <a:t>    </a:t>
            </a:r>
            <a:r>
              <a:rPr lang="uk-UA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Жодна книжка, жодний лікар не замінить власної пильної думки, власного уважного спостереження</a:t>
            </a:r>
            <a:r>
              <a:rPr lang="uk-UA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зауважував відомий польський психолог, педагог Януш Корчак. </a:t>
            </a:r>
            <a:endParaRPr lang="ru-RU">
              <a:latin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</a:rPr>
              <a:t>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Спостережливі батьки швидко помітять зміну внутрішнього стану дитини, відчують її реакцію на слово, вчинок, подію - все це має велике значення для формування взаєморозуміння та взаємодовіри. Тактовність у стосунках з дітьми так само, як і в спілкуванні, передбачає почуття міри, підказує вироблення правильного підходу.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355600" y="398463"/>
            <a:ext cx="8442325" cy="2024062"/>
          </a:xfrm>
          <a:prstGeom prst="rect">
            <a:avLst/>
          </a:prstGeom>
          <a:solidFill>
            <a:srgbClr val="FF99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Дошкільники які не відчувають батьківської ніжності, тепла, стають замкнутими, малоконтактними, у них виникають конфлікти з однолітками, будь-яка вимога яких починає викликати негативну реакцію. </a:t>
            </a:r>
            <a:endParaRPr lang="uk-UA">
              <a:latin typeface="Times New Roman" pitchFamily="18" charset="0"/>
            </a:endParaRPr>
          </a:p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Найважливіше і найважче у ставленні до дітей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знайти міру, щоб ні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ість не перетворилась у пестощі, а розумні вимоги - у суворий педантизм. </a:t>
            </a:r>
            <a:endParaRPr lang="ru-RU">
              <a:latin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Важливо заохочувати й підбадьорювати дитину, вірити в неї, бо скільки непередбачених ситуацій привносить щоденне життя!</a:t>
            </a:r>
          </a:p>
        </p:txBody>
      </p:sp>
      <p:pic>
        <p:nvPicPr>
          <p:cNvPr id="25602" name="Picture 9" descr="Вправи для батьків і їхніх дітей - Ourbo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2543175"/>
            <a:ext cx="72993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1601788" y="174625"/>
            <a:ext cx="5865812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Необхідно вчити дітей керувати своїми емоціями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1697038" y="673100"/>
            <a:ext cx="7446962" cy="650875"/>
          </a:xfrm>
          <a:prstGeom prst="rect">
            <a:avLst/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Вміння керувати негативними емоціями - важливий чинник психічного здоров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я, показник емоційного інтелекту.</a:t>
            </a:r>
            <a:r>
              <a:rPr lang="uk-UA"/>
              <a:t> </a:t>
            </a: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0" y="1412875"/>
            <a:ext cx="6583363" cy="2298700"/>
          </a:xfrm>
          <a:prstGeom prst="rect">
            <a:avLst/>
          </a:prstGeom>
          <a:solidFill>
            <a:srgbClr val="CC9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Для дітей дошкільного віку притаманні агресія, запальність, гарячкуватість. Причинами агресії (як фізичної, так і вербальної) може бути страх, перенесена образа, душевна травма, порушення соціальних стосунків дитини й дорослих тощо. Що сильніша агресія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то сильніший страх криється за нею. Діти можуть через дрібниці влаштувати істерику, розплакатись, розізлитись. Батькам варто спробувати стримати агресію дітей, висловити своє незадоволення подібною поведінкою.</a:t>
            </a:r>
            <a:r>
              <a:rPr lang="uk-UA">
                <a:latin typeface="Times New Roman" pitchFamily="18" charset="0"/>
              </a:rPr>
              <a:t> </a:t>
            </a:r>
          </a:p>
        </p:txBody>
      </p:sp>
      <p:pic>
        <p:nvPicPr>
          <p:cNvPr id="26628" name="Picture 11" descr="Агресивна та конфліктна поведінка дітей - Сайт психолога Зінов'єва  Олександра Анатолійови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263" y="1350963"/>
            <a:ext cx="29797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166688" y="3786188"/>
            <a:ext cx="6370637" cy="1749425"/>
          </a:xfrm>
          <a:prstGeom prst="rect">
            <a:avLst/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Важливо навчати кожну дитину долати агресивність, підбирати оптимальний спосіб для вираження негативних емоцій (проговорювати ситуацію, яка виникає, намалювати її, поділитися своїми враженнями з іншими тощо). Дорослим необхідно розуміти, що запальність є швидше вираженням відчаю і безпорадності, ніж виявом характеру.</a:t>
            </a:r>
            <a:r>
              <a:rPr lang="uk-UA"/>
              <a:t> </a:t>
            </a:r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173038" y="5502275"/>
            <a:ext cx="851058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Необхідно спробувати запобігти прояву пристрастей: відволікти дитину, залишити її на самоті. Пам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ятайте: мовлення вихователя, батьків має бути спокійним, урівноваженим і стриманим. Коли ситуація нормалізується, дитині необхідний спокій, переключення на інший, цікавий для неї, вид діяльності.</a:t>
            </a:r>
          </a:p>
        </p:txBody>
      </p:sp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2855913" y="290513"/>
            <a:ext cx="2763837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Навчіться усміхатися</a:t>
            </a:r>
            <a:r>
              <a:rPr lang="ru-RU"/>
              <a:t> </a:t>
            </a:r>
          </a:p>
        </p:txBody>
      </p:sp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285750" y="958850"/>
            <a:ext cx="8304213" cy="1625600"/>
          </a:xfrm>
          <a:prstGeom prst="rect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Життя без позитивних емоцій часто веде до стресів. </a:t>
            </a:r>
            <a:endParaRPr lang="ru-RU" sz="2000">
              <a:latin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Батькам бажано зустрічати дітей з усмішкою, теплим словом підвищувати їм настрій, переконувати, що вони для них є значимими й потрібними; схвалювати кожне їхнє зусилля, вірити в їх успіх, приймати невдачі.</a:t>
            </a:r>
          </a:p>
        </p:txBody>
      </p:sp>
      <p:pic>
        <p:nvPicPr>
          <p:cNvPr id="27651" name="Picture 9" descr="Психологічні поради батькам: «ЗНО. Як підтримати свою дитину?» –  Скварявська ЗОШ І-ІІІ ступен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2684463"/>
            <a:ext cx="4059238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1" descr="Семінар для батьків «Де ростуть читачі?» - Книгарня &quot;Є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25" y="2673350"/>
            <a:ext cx="4002088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ChangeArrowheads="1"/>
          </p:cNvSpPr>
          <p:nvPr/>
        </p:nvSpPr>
        <p:spPr bwMode="auto">
          <a:xfrm>
            <a:off x="1765300" y="187325"/>
            <a:ext cx="5357813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Змінюйте негативне мислення на позитивне</a:t>
            </a:r>
            <a:r>
              <a:rPr lang="ru-RU"/>
              <a:t> </a:t>
            </a:r>
          </a:p>
        </p:txBody>
      </p:sp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354013" y="803275"/>
            <a:ext cx="6808787" cy="1200150"/>
          </a:xfrm>
          <a:prstGeom prst="rect">
            <a:avLst/>
          </a:prstGeom>
          <a:solidFill>
            <a:srgbClr val="CCCC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Батькам не варто щоденно подавати дітям негативну інформацію, в присутності дітей перестати критикувати існуючий лад, аналізувати політичні події, які відбуваються в країні та за її межами тощо.</a:t>
            </a: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4305300" y="4438650"/>
            <a:ext cx="4511675" cy="2298700"/>
          </a:xfrm>
          <a:prstGeom prst="rect">
            <a:avLst/>
          </a:prstGeom>
          <a:solidFill>
            <a:srgbClr val="CC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latin typeface="Times New Roman" pitchFamily="18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Навчайте дітей помічати й радіти найпростішим речам, які їх оточують: першій весняній квітці, теплому сонечку, доброму слову; прищеплюйте любов до рідної землі, міста, села, сім'ї, родини, шанобливе ставлення до старших; привчайте співпереживати з іншими, поділяти успіхи та невдачі інших людей.</a:t>
            </a:r>
          </a:p>
        </p:txBody>
      </p:sp>
      <p:pic>
        <p:nvPicPr>
          <p:cNvPr id="28676" name="Picture 11" descr="9 «не», на яких виростають хороші батьки – Домашня Цер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2106613"/>
            <a:ext cx="403225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7 способів говорити з дитиною так, щоб вона зрозуміла з першого разу –  Домашня Церк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2063750"/>
            <a:ext cx="407828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2284413" y="161925"/>
            <a:ext cx="3989387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Розвивайте здібності та інтереси</a:t>
            </a:r>
            <a:r>
              <a:rPr lang="ru-RU"/>
              <a:t> </a:t>
            </a:r>
          </a:p>
        </p:txBody>
      </p:sp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360363" y="742950"/>
            <a:ext cx="7870825" cy="17494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Дошкільний вік багатий на приховані можливості фізичного та психічного розвитку, сенситивний період формування багатьох пізнавальних, моральних, естетичних і рухових здібностей. За даними досліджень, діти з розвинутою пізнавальною спрямованістю досягають помітних успіхів порівняно зі своїми ровесниками, в яких навчальні мотиви не є провідними, тому наявність пізнавальних інтересів стає важливим моментом їхньої навчальної діяльності.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29699" name="Picture 9" descr="Обдаровані діти – надія України | Апостолівська міська р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9525"/>
            <a:ext cx="48021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4672013" y="3463925"/>
            <a:ext cx="4257675" cy="2024063"/>
          </a:xfrm>
          <a:prstGeom prst="rect">
            <a:avLst/>
          </a:prstGeom>
          <a:solidFill>
            <a:srgbClr val="CC9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Генетичний аналіз психологічної характеристики дошкільника визначає рівень його розвитку як цілісної системи якостей і здібностей, що забезпечують успіх у навчальній діяльності та спілкуванні, легкість в оволодінні знаннями, вміннями й навичками.</a:t>
            </a:r>
            <a:r>
              <a:rPr lang="uk-UA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446088" y="368300"/>
            <a:ext cx="8375650" cy="2847975"/>
          </a:xfrm>
          <a:prstGeom prst="rect">
            <a:avLst/>
          </a:prstGeom>
          <a:solidFill>
            <a:srgbClr val="CCFF66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Отже, успішність навчання забезпечується системою здібностей, які є результатом розвитку. </a:t>
            </a:r>
            <a:endParaRPr lang="ru-RU">
              <a:latin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</a:rPr>
              <a:t>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Практично немає такої діяльності, успіх якої визначався б лише однією здібністю. </a:t>
            </a:r>
            <a:endParaRPr lang="ru-RU">
              <a:latin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</a:rPr>
              <a:t>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Доведено, що у світі не існує не талановитих людей. Тож необхідно створювати сприятливі умови для розвитку дитячої індивідуальності і розкриття талантів у багатьох галузях (спорт, музика, художнє мистецтво, театр тощо). </a:t>
            </a:r>
            <a:endParaRPr lang="ru-RU">
              <a:latin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Водночас необхідно пам’ятати, що не можна вимагати від дітей неможливого. Тож намагайтеся розвивати сили та можливості дітей, даруйте їм радість успіху в діяльності.</a:t>
            </a:r>
          </a:p>
        </p:txBody>
      </p:sp>
      <p:pic>
        <p:nvPicPr>
          <p:cNvPr id="30722" name="Picture 7" descr="Діти в інтернеті | Ірпінський Віс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3290888"/>
            <a:ext cx="72612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ChangeArrowheads="1"/>
          </p:cNvSpPr>
          <p:nvPr/>
        </p:nvSpPr>
        <p:spPr bwMode="auto">
          <a:xfrm>
            <a:off x="1874838" y="174625"/>
            <a:ext cx="53975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Притча «Як навчити дітей бути щасливими»</a:t>
            </a:r>
          </a:p>
        </p:txBody>
      </p:sp>
      <p:sp>
        <p:nvSpPr>
          <p:cNvPr id="31746" name="Rectangle 9"/>
          <p:cNvSpPr>
            <a:spLocks noChangeArrowheads="1"/>
          </p:cNvSpPr>
          <p:nvPr/>
        </p:nvSpPr>
        <p:spPr bwMode="auto">
          <a:xfrm>
            <a:off x="501650" y="690563"/>
            <a:ext cx="8280400" cy="925512"/>
          </a:xfrm>
          <a:prstGeom prst="rect">
            <a:avLst/>
          </a:prstGeom>
          <a:solidFill>
            <a:srgbClr val="FFCC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Times New Roman" pitchFamily="18" charset="0"/>
              <a:buNone/>
            </a:pPr>
            <a:r>
              <a:rPr lang="uk-UA">
                <a:latin typeface="Times New Roman" pitchFamily="18" charset="0"/>
              </a:rPr>
              <a:t>     -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Щоб виховувати психічно здорову, щасливу дитину, необхідно дбати і про власне психічне здоров’я . Послухайте притчу, і сподіваюсь вона переконає вас у цьому.</a:t>
            </a:r>
            <a:r>
              <a:rPr lang="uk-UA">
                <a:latin typeface="Times New Roman" pitchFamily="18" charset="0"/>
              </a:rPr>
              <a:t> </a:t>
            </a: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519113" y="1658938"/>
            <a:ext cx="4506912" cy="376237"/>
          </a:xfrm>
          <a:prstGeom prst="rect">
            <a:avLst/>
          </a:prstGeom>
          <a:solidFill>
            <a:srgbClr val="FF99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 typeface="Times New Roman" pitchFamily="18" charset="0"/>
              <a:buNone/>
            </a:pPr>
            <a:r>
              <a:rPr lang="uk-UA">
                <a:latin typeface="Times New Roman" pitchFamily="18" charset="0"/>
              </a:rPr>
              <a:t>     -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Ось вона, найцінніша сімейна мудрість.</a:t>
            </a:r>
          </a:p>
        </p:txBody>
      </p:sp>
      <p:sp>
        <p:nvSpPr>
          <p:cNvPr id="31748" name="Rectangle 13"/>
          <p:cNvSpPr>
            <a:spLocks noChangeArrowheads="1"/>
          </p:cNvSpPr>
          <p:nvPr/>
        </p:nvSpPr>
        <p:spPr bwMode="auto">
          <a:xfrm>
            <a:off x="166688" y="2176463"/>
            <a:ext cx="8750300" cy="394652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cs typeface="Times New Roman" pitchFamily="18" charset="0"/>
              </a:rPr>
              <a:t>Одного разу йшов по дорозі старий мудрий чоловік, розглядав природу і милувався весняними яскравими фарбами. Тут він побачив чоловіка, який ніс на плечах неймовірно великий тягар. Було помітно, як у нього від такої тяжкості підкошуються ноги.</a:t>
            </a:r>
            <a:endParaRPr lang="ru-RU"/>
          </a:p>
          <a:p>
            <a:pPr algn="just" eaLnBrk="0" hangingPunct="0"/>
            <a:r>
              <a:rPr lang="uk-UA">
                <a:cs typeface="Times New Roman" pitchFamily="18" charset="0"/>
              </a:rPr>
              <a:t>     - Чому ти прирікаєш себе на такий тяжкий труд і страждання? - Запитав старець.</a:t>
            </a:r>
            <a:endParaRPr lang="ru-RU"/>
          </a:p>
          <a:p>
            <a:pPr algn="just" eaLnBrk="0" hangingPunct="0"/>
            <a:r>
              <a:rPr lang="uk-UA">
                <a:cs typeface="Times New Roman" pitchFamily="18" charset="0"/>
              </a:rPr>
              <a:t>     - Я страждаю для того, щоб мої онуки і діти були щасливими, - відповів бідолаха. - Мій прадід прирікав себе на тяжку працю заради діда, дід - заради батька, батько - заради мене, а я буду страждати заради щастя моїх дітей.</a:t>
            </a:r>
            <a:endParaRPr lang="ru-RU"/>
          </a:p>
          <a:p>
            <a:pPr algn="just" eaLnBrk="0" hangingPunct="0"/>
            <a:r>
              <a:rPr lang="uk-UA">
                <a:cs typeface="Times New Roman" pitchFamily="18" charset="0"/>
              </a:rPr>
              <a:t>     - А хтось у вашій родині був щасливим? - Поцікавився мудрий співрозмовник.</a:t>
            </a:r>
            <a:endParaRPr lang="ru-RU"/>
          </a:p>
          <a:p>
            <a:pPr algn="just" eaLnBrk="0" hangingPunct="0"/>
            <a:r>
              <a:rPr lang="uk-UA">
                <a:cs typeface="Times New Roman" pitchFamily="18" charset="0"/>
              </a:rPr>
              <a:t>     - Поки ще ні, але діти й онуки точно стануть щасливими! - Мрійливо промовив чоловік.</a:t>
            </a:r>
            <a:endParaRPr lang="ru-RU"/>
          </a:p>
          <a:p>
            <a:pPr algn="just" eaLnBrk="0" hangingPunct="0"/>
            <a:r>
              <a:rPr lang="uk-UA">
                <a:cs typeface="Times New Roman" pitchFamily="18" charset="0"/>
              </a:rPr>
              <a:t>     - На жаль, неписьменний не може навчити читати, а кріт ніколи не виховає орла! - Зітхнув старий мудрий чоловік. - Спершу потрібно навчитися самому бути щасливим, тільки тоді ти зможеш навчити щастю дітей. Це і буде твій найцінніший подарунок.</a:t>
            </a: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693738" y="6243638"/>
            <a:ext cx="3778250" cy="376237"/>
          </a:xfrm>
          <a:prstGeom prst="rect">
            <a:avLst/>
          </a:prstGeom>
          <a:solidFill>
            <a:srgbClr val="FF99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- Який висновок можна зробити?</a:t>
            </a:r>
            <a:r>
              <a:rPr lang="uk-UA"/>
              <a:t> </a:t>
            </a: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9"/>
          <p:cNvSpPr>
            <a:spLocks noChangeArrowheads="1"/>
          </p:cNvSpPr>
          <p:nvPr/>
        </p:nvSpPr>
        <p:spPr bwMode="auto">
          <a:xfrm rot="10800000" flipV="1">
            <a:off x="2047875" y="323850"/>
            <a:ext cx="6483350" cy="925513"/>
          </a:xfrm>
          <a:prstGeom prst="rect">
            <a:avLst/>
          </a:prstGeom>
          <a:solidFill>
            <a:srgbClr val="FFCCFF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b="1">
                <a:solidFill>
                  <a:srgbClr val="FE6488"/>
                </a:solidFill>
                <a:latin typeface="Times New Roman" pitchFamily="18" charset="0"/>
              </a:rPr>
              <a:t>     </a:t>
            </a:r>
            <a:r>
              <a:rPr lang="uk-UA" b="1">
                <a:solidFill>
                  <a:srgbClr val="FE6488"/>
                </a:solidFill>
                <a:latin typeface="Times New Roman" pitchFamily="18" charset="0"/>
                <a:cs typeface="Times New Roman" pitchFamily="18" charset="0"/>
              </a:rPr>
              <a:t>Психічне здоров</a:t>
            </a:r>
            <a:r>
              <a:rPr lang="en-US" b="1">
                <a:solidFill>
                  <a:srgbClr val="FE6488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>
                <a:solidFill>
                  <a:srgbClr val="FE6488"/>
                </a:solidFill>
                <a:latin typeface="Times New Roman" pitchFamily="18" charset="0"/>
                <a:cs typeface="Times New Roman" pitchFamily="18" charset="0"/>
              </a:rPr>
              <a:t>я дитини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- стан душевного благополуччя, емоційного комфорту, впевненість у своєму майбутньому, пов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язана з відчуттям захищеності свого «Я».</a:t>
            </a:r>
            <a:r>
              <a:rPr lang="uk-UA"/>
              <a:t> </a:t>
            </a:r>
          </a:p>
        </p:txBody>
      </p:sp>
      <p:sp>
        <p:nvSpPr>
          <p:cNvPr id="14338" name="Rectangle 36"/>
          <p:cNvSpPr>
            <a:spLocks noChangeArrowheads="1"/>
          </p:cNvSpPr>
          <p:nvPr/>
        </p:nvSpPr>
        <p:spPr bwMode="auto">
          <a:xfrm>
            <a:off x="238125" y="1317625"/>
            <a:ext cx="8069263" cy="925513"/>
          </a:xfrm>
          <a:prstGeom prst="rect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b="1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uk-UA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Психічне здоров’я дитини характеризується</a:t>
            </a:r>
            <a:r>
              <a:rPr lang="uk-UA">
                <a:latin typeface="Calibri" pitchFamily="34" charset="0"/>
                <a:cs typeface="Times New Roman" pitchFamily="18" charset="0"/>
              </a:rPr>
              <a:t> її здатністю успішно регулювати свою поведінку і діяльність відповідно до загальноприйнятих норм</a:t>
            </a:r>
            <a:r>
              <a:rPr lang="uk-UA">
                <a:latin typeface="Times New Roman" pitchFamily="18" charset="0"/>
              </a:rPr>
              <a:t>,</a:t>
            </a:r>
            <a:r>
              <a:rPr lang="uk-UA">
                <a:latin typeface="Calibri" pitchFamily="34" charset="0"/>
                <a:cs typeface="Times New Roman" pitchFamily="18" charset="0"/>
              </a:rPr>
              <a:t> і правил</a:t>
            </a:r>
            <a:r>
              <a:rPr lang="uk-UA">
                <a:latin typeface="Times New Roman" pitchFamily="18" charset="0"/>
              </a:rPr>
              <a:t>,</a:t>
            </a:r>
            <a:r>
              <a:rPr lang="uk-UA">
                <a:latin typeface="Calibri" pitchFamily="34" charset="0"/>
                <a:cs typeface="Times New Roman" pitchFamily="18" charset="0"/>
              </a:rPr>
              <a:t> активно розвиватись як особистість.</a:t>
            </a:r>
            <a:r>
              <a:rPr lang="uk-UA"/>
              <a:t>   </a:t>
            </a:r>
          </a:p>
        </p:txBody>
      </p:sp>
      <p:sp>
        <p:nvSpPr>
          <p:cNvPr id="14339" name="Rectangle 38"/>
          <p:cNvSpPr>
            <a:spLocks noChangeArrowheads="1"/>
          </p:cNvSpPr>
          <p:nvPr/>
        </p:nvSpPr>
        <p:spPr bwMode="auto">
          <a:xfrm>
            <a:off x="2019300" y="2408238"/>
            <a:ext cx="6956425" cy="925512"/>
          </a:xfrm>
          <a:prstGeom prst="rect">
            <a:avLst/>
          </a:prstGeom>
          <a:solidFill>
            <a:srgbClr val="FF996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b="1">
                <a:latin typeface="Calibri" pitchFamily="34" charset="0"/>
              </a:rPr>
              <a:t>     </a:t>
            </a:r>
            <a:r>
              <a:rPr lang="uk-UA" b="1">
                <a:latin typeface="Calibri" pitchFamily="34" charset="0"/>
                <a:cs typeface="Times New Roman" pitchFamily="18" charset="0"/>
              </a:rPr>
              <a:t>Психічно здорова дитина</a:t>
            </a:r>
            <a:r>
              <a:rPr lang="uk-UA">
                <a:latin typeface="Calibri" pitchFamily="34" charset="0"/>
                <a:cs typeface="Times New Roman" pitchFamily="18" charset="0"/>
              </a:rPr>
              <a:t> - характеризується гармонійністю розвитку</a:t>
            </a:r>
            <a:r>
              <a:rPr lang="uk-UA">
                <a:latin typeface="Times New Roman" pitchFamily="18" charset="0"/>
              </a:rPr>
              <a:t>,</a:t>
            </a:r>
            <a:r>
              <a:rPr lang="uk-UA">
                <a:latin typeface="Calibri" pitchFamily="34" charset="0"/>
                <a:cs typeface="Times New Roman" pitchFamily="18" charset="0"/>
              </a:rPr>
              <a:t> врівноваженістю</a:t>
            </a:r>
            <a:r>
              <a:rPr lang="uk-UA">
                <a:latin typeface="Times New Roman" pitchFamily="18" charset="0"/>
              </a:rPr>
              <a:t>,</a:t>
            </a:r>
            <a:r>
              <a:rPr lang="uk-UA">
                <a:latin typeface="Calibri" pitchFamily="34" charset="0"/>
                <a:cs typeface="Times New Roman" pitchFamily="18" charset="0"/>
              </a:rPr>
              <a:t> адаптивністю</a:t>
            </a:r>
            <a:r>
              <a:rPr lang="uk-UA">
                <a:latin typeface="Times New Roman" pitchFamily="18" charset="0"/>
              </a:rPr>
              <a:t>,</a:t>
            </a:r>
            <a:r>
              <a:rPr lang="uk-UA">
                <a:latin typeface="Calibri" pitchFamily="34" charset="0"/>
                <a:cs typeface="Times New Roman" pitchFamily="18" charset="0"/>
              </a:rPr>
              <a:t> а також духовністю</a:t>
            </a:r>
            <a:r>
              <a:rPr lang="uk-UA">
                <a:latin typeface="Times New Roman" pitchFamily="18" charset="0"/>
              </a:rPr>
              <a:t>,</a:t>
            </a:r>
            <a:r>
              <a:rPr lang="uk-UA">
                <a:latin typeface="Calibri" pitchFamily="34" charset="0"/>
                <a:cs typeface="Times New Roman" pitchFamily="18" charset="0"/>
              </a:rPr>
              <a:t> орієнтацією на саморозвиток і самоактуалізацією.</a:t>
            </a:r>
            <a:r>
              <a:rPr lang="uk-UA"/>
              <a:t> </a:t>
            </a:r>
          </a:p>
        </p:txBody>
      </p:sp>
      <p:pic>
        <p:nvPicPr>
          <p:cNvPr id="14340" name="Picture 42" descr="клипарт дети на прозрачном фоне - Google Търсене | Happy holi images, Holi  wishes, Happy ho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950" y="3387725"/>
            <a:ext cx="711835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41425" y="304800"/>
            <a:ext cx="6756400" cy="406400"/>
          </a:xfrm>
          <a:prstGeom prst="rect">
            <a:avLst/>
          </a:prstGeom>
          <a:solidFill>
            <a:srgbClr val="FF7C8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uk-UA" sz="2000" b="1">
                <a:latin typeface="Times New Roman" pitchFamily="18" charset="0"/>
                <a:cs typeface="Times New Roman" pitchFamily="18" charset="0"/>
              </a:rPr>
              <a:t>Отже, щоб потурбуватися про психічне здоров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 дитини: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11175" y="831850"/>
            <a:ext cx="728186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Задавайте відкриті запитання.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Нехай поруч знаходяться здорові батьки.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Навчіть її правилам безпеки.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Приділіть у графіку час для сімї.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Активно слухайте і тільки потім радьте.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Будьте терплячими.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Розповідайте про свої почуття, визнаючи почуття дитини.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Кажіть правду.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Будьте прикладом для поведінки.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Будьте передбачливими у своїх обіцянках, дотримуйтесь обіцянок.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Довіряйте дитині і вірте у неї.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Робіть разом вправи для розслаблення.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Обіймайте дитину.</a:t>
            </a:r>
            <a:endParaRPr lang="uk-UA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Обмежуйте користування гаджетами для всієї сімї.</a:t>
            </a: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Живіть тут і зараз.</a:t>
            </a: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 у дитини надлишок емоцій говоріть з нею спокійно.</a:t>
            </a: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ухиляйтеся від ігор та вправ.</a:t>
            </a: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Хваліть дитину за правильні рішення. </a:t>
            </a: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Встановлюйте та дотримуйтесь кордонів дозволеного.</a:t>
            </a: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228600" algn="l"/>
              </a:tabLst>
            </a:pP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Памятайте що поведінка дитини ключ до розуміння почуттів і потреб.</a:t>
            </a:r>
          </a:p>
        </p:txBody>
      </p:sp>
      <p:pic>
        <p:nvPicPr>
          <p:cNvPr id="32777" name="Picture 9" descr="Картинки з Днем сім'ї 2019 в Україні – привітання у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3113" y="757238"/>
            <a:ext cx="2667000" cy="1817687"/>
          </a:xfrm>
          <a:prstGeom prst="rect">
            <a:avLst/>
          </a:prstGeom>
          <a:noFill/>
        </p:spPr>
      </p:pic>
      <p:pic>
        <p:nvPicPr>
          <p:cNvPr id="32779" name="Picture 11" descr="Привітання із Всесвітнім днем батьків : вірші та картинки 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6225" y="3644900"/>
            <a:ext cx="2517775" cy="19939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749300" y="1314450"/>
            <a:ext cx="7618413" cy="1584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/>
                <a:cs typeface="Times New Roman"/>
              </a:rPr>
              <a:t>Дякую за увагу!</a:t>
            </a:r>
          </a:p>
        </p:txBody>
      </p:sp>
      <p:pic>
        <p:nvPicPr>
          <p:cNvPr id="34821" name="Picture 5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5525"/>
            <a:ext cx="9144000" cy="19700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898525" y="206375"/>
            <a:ext cx="7694613" cy="1206500"/>
          </a:xfrm>
          <a:prstGeom prst="rect">
            <a:avLst/>
          </a:prstGeom>
          <a:noFill/>
          <a:ln w="15875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Calibri" pitchFamily="34" charset="0"/>
              </a:rPr>
              <a:t>     </a:t>
            </a:r>
            <a:r>
              <a:rPr lang="uk-UA">
                <a:latin typeface="Calibri" pitchFamily="34" charset="0"/>
                <a:cs typeface="Times New Roman" pitchFamily="18" charset="0"/>
              </a:rPr>
              <a:t>У сучасній психології та психіатрії багато уваги приділяється психічному здоров</a:t>
            </a:r>
            <a:r>
              <a:rPr lang="en-US">
                <a:latin typeface="Times New Roman" pitchFamily="18" charset="0"/>
              </a:rPr>
              <a:t>’</a:t>
            </a:r>
            <a:r>
              <a:rPr lang="uk-UA">
                <a:latin typeface="Calibri" pitchFamily="34" charset="0"/>
                <a:cs typeface="Times New Roman" pitchFamily="18" charset="0"/>
              </a:rPr>
              <a:t>ю дітей різних вікових періодів та факторам середовища</a:t>
            </a:r>
            <a:r>
              <a:rPr lang="uk-UA">
                <a:latin typeface="Times New Roman" pitchFamily="18" charset="0"/>
              </a:rPr>
              <a:t>,</a:t>
            </a:r>
            <a:r>
              <a:rPr lang="uk-UA">
                <a:latin typeface="Calibri" pitchFamily="34" charset="0"/>
                <a:cs typeface="Times New Roman" pitchFamily="18" charset="0"/>
              </a:rPr>
              <a:t> що їх детермінують. Так як дитина знаходиться в постійному розвитку</a:t>
            </a:r>
            <a:r>
              <a:rPr lang="uk-UA">
                <a:latin typeface="Times New Roman" pitchFamily="18" charset="0"/>
              </a:rPr>
              <a:t>,</a:t>
            </a:r>
            <a:r>
              <a:rPr lang="uk-UA">
                <a:latin typeface="Calibri" pitchFamily="34" charset="0"/>
                <a:cs typeface="Times New Roman" pitchFamily="18" charset="0"/>
              </a:rPr>
              <a:t> то взаємини з нею повинні визначатися віковими особливостями.</a:t>
            </a: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52413" y="1538288"/>
            <a:ext cx="4243387" cy="342741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</a:rPr>
              <a:t>     </a:t>
            </a:r>
            <a:r>
              <a:rPr lang="ru-RU" sz="2000" b="1">
                <a:solidFill>
                  <a:srgbClr val="FE6488"/>
                </a:solidFill>
                <a:latin typeface="Times New Roman" pitchFamily="18" charset="0"/>
                <a:cs typeface="Times New Roman" pitchFamily="18" charset="0"/>
              </a:rPr>
              <a:t>Сім’я.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На різних вікових етапах розвитку спостерігаються різні переживання. Психологію дитини неможливо оцінити поза контекстом сім’ї. Важливим для психічного здоров’я дитини є психологічний клімат родини. Він суттєво впливає на дитину, спричиняє стан комфорту або ж дискомфорту. Деякі батьки не лише не можуть бути взірцем для своїх дітей, а й негативно вливають на їхній психічний стан.</a:t>
            </a:r>
          </a:p>
        </p:txBody>
      </p:sp>
      <p:pic>
        <p:nvPicPr>
          <p:cNvPr id="15363" name="Picture 8" descr="_V_OTG_na_Hmelnichchini_zabuli__stvoriti_sluzhbu_u_spravah_ditey_1_2020_09_05_10_09_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43465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228600" y="5046663"/>
            <a:ext cx="8710613" cy="65087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Вивчення дитячих неврозів свідчить, що вони мають дуже тісний зв’язок із психогенною дією сварок між батьками у присутності дітей.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252413" y="5773738"/>
            <a:ext cx="8662987" cy="925512"/>
          </a:xfrm>
          <a:prstGeom prst="rect">
            <a:avLst/>
          </a:prstGeom>
          <a:solidFill>
            <a:srgbClr val="99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Батьки закладають підвалини майбутнього своєї дитини. Це потребує часу, старань, любові, сімейної злагоди, економічних статків. Але найголовнішим є світла і щира любов до дитини.</a:t>
            </a:r>
            <a:r>
              <a:rPr lang="ru-RU"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815975" y="327025"/>
            <a:ext cx="8064500" cy="1200150"/>
          </a:xfrm>
          <a:prstGeom prst="rect">
            <a:avLst/>
          </a:prstGeom>
          <a:solidFill>
            <a:srgbClr val="CCCC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 літературі вивчається взаємозв’язок психоемоційного розвитку дитини з її мікросередовищем – дитячим садком, школою, друзями. Перш за все доведено, що на пізнавально-емоційну сферу дитини негативно впливає відсутність у неї позитивних контактів у дитячому садочку.</a:t>
            </a:r>
          </a:p>
        </p:txBody>
      </p:sp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5264150" y="1868488"/>
            <a:ext cx="3708400" cy="3976687"/>
          </a:xfrm>
          <a:prstGeom prst="rect">
            <a:avLst/>
          </a:prstGeom>
          <a:solidFill>
            <a:srgbClr val="CCFFFF"/>
          </a:solidFill>
          <a:ln w="9525">
            <a:solidFill>
              <a:srgbClr val="8F9DA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 b="1">
                <a:solidFill>
                  <a:srgbClr val="FE6488"/>
                </a:solidFill>
                <a:latin typeface="Times New Roman" pitchFamily="18" charset="0"/>
                <a:cs typeface="Times New Roman" pitchFamily="18" charset="0"/>
              </a:rPr>
              <a:t>Дитячий садок.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Незадоволеність спілкування формує дитячі фобії, негативізм по відношенню до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шкільної установи, невротичні реакції. Так, серед дошкільнят 70-80% досліджуваних мають нервово-психічні відхилення і потребують втручання психотерапевта або психолога. А сироти, які живуть у дитячих будинках, за даними деяких авторів, потребують психотерапевтичної допомоги у 100% випадків.</a:t>
            </a:r>
          </a:p>
        </p:txBody>
      </p:sp>
      <p:pic>
        <p:nvPicPr>
          <p:cNvPr id="16387" name="Picture 11" descr="Консультація для батьків &quot;Якщо дитини б'ється 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2514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641350" y="190500"/>
            <a:ext cx="8104188" cy="1200150"/>
          </a:xfrm>
          <a:prstGeom prst="rect">
            <a:avLst/>
          </a:prstGeom>
          <a:solidFill>
            <a:srgbClr val="CCE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Calibri" pitchFamily="34" charset="0"/>
              </a:rPr>
              <a:t>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Численні наукові джерела і спеціальні експериментальні дослідження свідчать про негативний вплив на психічне здоров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 дитини стресогенних чинників, які постійно діють на дитячу психіку і є головною причиною досить високого відсотка невротичних проявів у поведінці дошкільників.</a:t>
            </a:r>
            <a:r>
              <a:rPr lang="uk-UA"/>
              <a:t> </a:t>
            </a:r>
          </a:p>
        </p:txBody>
      </p:sp>
      <p:pic>
        <p:nvPicPr>
          <p:cNvPr id="17410" name="Picture 7" descr="Як батьки власноруч роблять дітей неслухняними? 7 типових помилок матерів і  татусів – Почує кож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1487488"/>
            <a:ext cx="49593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5200650" y="1484313"/>
            <a:ext cx="3476625" cy="2024062"/>
          </a:xfrm>
          <a:prstGeom prst="rect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>
                <a:latin typeface="Times New Roman" pitchFamily="18" charset="0"/>
                <a:cs typeface="Times New Roman" pitchFamily="18" charset="0"/>
              </a:rPr>
              <a:t>Невротичні прояви у поведінці з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являються у дітей, які страждають від дефіциту спілкування з дорослими або від їх ворожого ставлення, а також у дітей, які ростуть в умовах сімейних негараздів.</a:t>
            </a:r>
            <a:r>
              <a:rPr lang="uk-UA"/>
              <a:t> </a:t>
            </a:r>
          </a:p>
        </p:txBody>
      </p:sp>
      <p:pic>
        <p:nvPicPr>
          <p:cNvPr id="17412" name="Picture 11" descr="Сторінка психолога - Пісківський заклад дошкільної освіти (дитячий садок)  №1 &quot;Вишень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1575" y="3595688"/>
            <a:ext cx="3686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679450" y="3641725"/>
            <a:ext cx="4221163" cy="1749425"/>
          </a:xfrm>
          <a:prstGeom prst="rect">
            <a:avLst/>
          </a:prstGeom>
          <a:solidFill>
            <a:srgbClr val="CCE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Інформаційні перевантаження з повідомленням на телебаченні про крадіжки, розбій, неприховані сцени з інтимної сфери життя дорослих, також негативно впливають на психічне здоров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 дітей.</a:t>
            </a:r>
            <a:r>
              <a:rPr lang="uk-UA"/>
              <a:t> 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77850" y="5603875"/>
            <a:ext cx="8169275" cy="925513"/>
          </a:xfrm>
          <a:prstGeom prst="rect">
            <a:avLst/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Психічне здоров’я дитини характеризується її здатністю успішно регулювати свою поведінку і діяльність відповідно до загальноприйнятих норм, і правил, активно розвиватись як особистість.</a:t>
            </a:r>
            <a:r>
              <a:rPr lang="uk-UA"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858838" y="287338"/>
            <a:ext cx="7591425" cy="650875"/>
          </a:xfrm>
          <a:prstGeom prst="rect">
            <a:avLst/>
          </a:prstGeom>
          <a:solidFill>
            <a:srgbClr val="FFCC99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/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Гармонійний особистісний розвиток і фізичне здоров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 сприяють успішній адаптації дитини у соціумі.</a:t>
            </a:r>
            <a:r>
              <a:rPr lang="uk-UA"/>
              <a:t> </a:t>
            </a: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4633913" y="1023938"/>
            <a:ext cx="4276725" cy="2847975"/>
          </a:xfrm>
          <a:prstGeom prst="rect">
            <a:avLst/>
          </a:prstGeom>
          <a:solidFill>
            <a:srgbClr val="CCCC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Емоційна потреба у любові та захищеності посідає перше місце серед душевних потреб дітей. Недостатнє задоволення цієї потреби зумовлює виникнення у дітей короткочасних і тривалих негативних психічних станів. Майже кожна ситуація, у якій зневажається, а то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й принижується почуття власної гідності дитини, сприймається нею як критична.</a:t>
            </a:r>
            <a:r>
              <a:rPr lang="uk-UA">
                <a:latin typeface="Times New Roman" pitchFamily="18" charset="0"/>
              </a:rPr>
              <a:t> </a:t>
            </a:r>
          </a:p>
        </p:txBody>
      </p:sp>
      <p:pic>
        <p:nvPicPr>
          <p:cNvPr id="18435" name="Picture 8" descr="photo-1518101645466-7795885ff8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011238"/>
            <a:ext cx="43307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749300" y="3987800"/>
            <a:ext cx="8186738" cy="2573338"/>
          </a:xfrm>
          <a:prstGeom prst="rect">
            <a:avLst/>
          </a:prstGeom>
          <a:solidFill>
            <a:srgbClr val="FF99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cs typeface="Times New Roman" pitchFamily="18" charset="0"/>
              </a:rPr>
              <a:t>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Потреба дітей у повазі є дуже важливою. Задоволення цієї потреби веде до підвищення рівня психічного здоров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 дитини, і навпаки.     Батьки, у яких відсутня потреба знати душевний стан своєї дитини, щодня залишають дитину на одинці з образами. Поступово, у міру накопичення досвіду негативних переживань, у дитини знижується рівень її психічного здоров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я: втрачається здатність радіти, дивуватися, захоплюватися, довіряти, а натомість, тривога, безпричинні страхи, порушення сну, занепокоєння.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Дитина позбавляється емоційного комфорту і почуття захищеності власного «Я».</a:t>
            </a:r>
            <a:r>
              <a:rPr lang="uk-UA"/>
              <a:t> 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1038225" y="2690813"/>
            <a:ext cx="7477125" cy="1504950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uk-UA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Дитині потрібно:</a:t>
            </a:r>
            <a:r>
              <a:rPr lang="uk-UA" sz="2000" b="1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solidFill>
                <a:srgbClr val="00CC66"/>
              </a:solidFill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щоб її любили, розуміли, поважали, визнавали; 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щоб вона була комусь потрібною і близькою; 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щоб вона була успішною у своїх справах; </a:t>
            </a:r>
            <a:endParaRPr lang="ru-RU">
              <a:latin typeface="Times New Roman" pitchFamily="18" charset="0"/>
            </a:endParaRPr>
          </a:p>
          <a:p>
            <a:pPr algn="just" eaLnBrk="0" hangingPunct="0">
              <a:buClr>
                <a:schemeClr val="tx1"/>
              </a:buClr>
              <a:buFont typeface="Symbol" pitchFamily="18" charset="2"/>
              <a:buChar char="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щоб вона могла реалізуватися, розвивати свої здібності і поважати себе.</a:t>
            </a:r>
          </a:p>
        </p:txBody>
      </p:sp>
      <p:pic>
        <p:nvPicPr>
          <p:cNvPr id="19458" name="Picture 6" descr="unnamed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1038" y="179388"/>
            <a:ext cx="486092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unnamed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4338638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960438" y="522288"/>
            <a:ext cx="7223125" cy="2054225"/>
          </a:xfrm>
          <a:prstGeom prst="rect">
            <a:avLst/>
          </a:prstGeom>
          <a:solidFill>
            <a:srgbClr val="FFFF99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 sz="2000" b="1">
                <a:latin typeface="Times New Roman" pitchFamily="18" charset="0"/>
              </a:rPr>
              <a:t>            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5 компонентів турботи про психічне здоров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 дітей</a:t>
            </a:r>
            <a:r>
              <a:rPr lang="uk-UA" sz="2000" b="1">
                <a:latin typeface="Times New Roman" pitchFamily="18" charset="0"/>
              </a:rPr>
              <a:t>:</a:t>
            </a:r>
            <a:endParaRPr lang="ru-RU" sz="2000" b="1">
              <a:latin typeface="Times New Roman" pitchFamily="18" charset="0"/>
            </a:endParaRPr>
          </a:p>
          <a:p>
            <a:pPr algn="l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1. Достатня кількість сну для дітей.</a:t>
            </a:r>
            <a:endParaRPr lang="ru-RU">
              <a:latin typeface="Times New Roman" pitchFamily="18" charset="0"/>
            </a:endParaRPr>
          </a:p>
          <a:p>
            <a:pPr algn="l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2. Збалансоване харчування.</a:t>
            </a:r>
            <a:endParaRPr lang="ru-RU">
              <a:latin typeface="Times New Roman" pitchFamily="18" charset="0"/>
            </a:endParaRPr>
          </a:p>
          <a:p>
            <a:pPr algn="l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3. Забезпечення умов для соціальної взаємодії дітей з іншими людьми.</a:t>
            </a:r>
            <a:endParaRPr lang="ru-RU">
              <a:latin typeface="Times New Roman" pitchFamily="18" charset="0"/>
            </a:endParaRPr>
          </a:p>
          <a:p>
            <a:pPr algn="l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4. Можливість брати участь в тих активностях які повязані з почуттям досягнення і почуттям приємності.</a:t>
            </a:r>
            <a:endParaRPr lang="ru-RU">
              <a:latin typeface="Times New Roman" pitchFamily="18" charset="0"/>
            </a:endParaRPr>
          </a:p>
          <a:p>
            <a:pPr algn="l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5. Фізичні вправи.</a:t>
            </a:r>
          </a:p>
        </p:txBody>
      </p:sp>
      <p:pic>
        <p:nvPicPr>
          <p:cNvPr id="20482" name="Picture 6" descr="Kg_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3078163"/>
            <a:ext cx="78216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627063" y="266700"/>
            <a:ext cx="8267700" cy="376238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 b="1">
                <a:latin typeface="Times New Roman" pitchFamily="18" charset="0"/>
                <a:cs typeface="Times New Roman" pitchFamily="18" charset="0"/>
              </a:rPr>
              <a:t>Щоб зберегти психічне здоров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я дитини необхідно враховувати такі фактори:</a:t>
            </a:r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2916238" y="711200"/>
            <a:ext cx="2795587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217488" y="1158875"/>
            <a:ext cx="4311650" cy="4221163"/>
          </a:xfrm>
          <a:prstGeom prst="rect">
            <a:avLst/>
          </a:prstGeom>
          <a:solidFill>
            <a:srgbClr val="FFCC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Щоб зберегти психічне здоров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 дитини необхідно враховувати такі фактори:</a:t>
            </a:r>
            <a:endParaRPr lang="ru-RU">
              <a:latin typeface="Times New Roman" pitchFamily="18" charset="0"/>
            </a:endParaRPr>
          </a:p>
          <a:p>
            <a:pPr algn="just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Їжа впливає як на фізичне, так і на психічне здоров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я, недаремно говорять: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Ти є тим, що їси». У зв’язку з швидким ростом і розвитком, інтенсивністю обмінних процесів, великою руховою активністю діти потребують більшої калорійності харчування, ніж дорослі. Раціон має бути багатий вітамінами, мінеральними речовинами, в тому числі й мікроелементами (калій, натрій, кальцій, фосфор, залізо). Необхідно дотримуватися режиму харчування.</a:t>
            </a:r>
          </a:p>
        </p:txBody>
      </p:sp>
      <p:pic>
        <p:nvPicPr>
          <p:cNvPr id="21508" name="Picture 14" descr="Раціональне харчування дітей дошкільного ві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1138238"/>
            <a:ext cx="33131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4675188" y="2805113"/>
            <a:ext cx="4260850" cy="2573337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Слід пам’ятати, що деякі продукти (сіль, цукор, цибуля, часник, газовані напої) часто збільшують кількість гормонів в організмі, які сприяють прояву ненависті, гніву, спричиняють емоційну напругу. І навпаки - вживання великої кількості води, фруктів, овочів допомагає керувати емоціями, підтримувати стабільний стан організму.</a:t>
            </a:r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430213" y="5492750"/>
            <a:ext cx="8070850" cy="1200150"/>
          </a:xfrm>
          <a:prstGeom prst="rect">
            <a:avLst/>
          </a:prstGeom>
          <a:solidFill>
            <a:srgbClr val="99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latin typeface="Times New Roman" pitchFamily="18" charset="0"/>
              </a:rPr>
              <a:t>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Культура харчування дитини повністю залежить від батьків, тому необхідно пояснювати, які продукти корисні для здоров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я дітей, а які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завдають шкоди. Важливо стежити за харчуванням дитини, надавати перевагу вітамінізованим продуктам. У здоровому тілі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здоровий дух.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1825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 Light</vt:lpstr>
      <vt:lpstr>Calibri</vt:lpstr>
      <vt:lpstr>Times New Roman</vt:lpstr>
      <vt:lpstr>Symbol</vt:lpstr>
      <vt:lpstr>Office Theme</vt:lpstr>
      <vt:lpstr>Office Theme</vt:lpstr>
      <vt:lpstr>«Важливість збереження психічного здоров’я дитини»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admin</cp:lastModifiedBy>
  <cp:revision>34</cp:revision>
  <dcterms:created xsi:type="dcterms:W3CDTF">2020-05-19T06:29:34Z</dcterms:created>
  <dcterms:modified xsi:type="dcterms:W3CDTF">2021-03-02T18:07:47Z</dcterms:modified>
</cp:coreProperties>
</file>