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69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3CC33"/>
    <a:srgbClr val="CC00FF"/>
    <a:srgbClr val="FF0000"/>
    <a:srgbClr val="000099"/>
    <a:srgbClr val="CC3300"/>
    <a:srgbClr val="660066"/>
    <a:srgbClr val="0033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75" autoAdjust="0"/>
    <p:restoredTop sz="94622" autoAdjust="0"/>
  </p:normalViewPr>
  <p:slideViewPr>
    <p:cSldViewPr>
      <p:cViewPr>
        <p:scale>
          <a:sx n="60" d="100"/>
          <a:sy n="60" d="100"/>
        </p:scale>
        <p:origin x="-1176" y="-3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76176" rIns="79350" bIns="0" anchor="ctr">
            <a:spAutoFit/>
          </a:bodyPr>
          <a:lstStyle/>
          <a:p>
            <a:pPr>
              <a:defRPr/>
            </a:pPr>
            <a:r>
              <a:rPr lang="ru-RU" sz="800" dirty="0" err="1">
                <a:solidFill>
                  <a:srgbClr val="000000"/>
                </a:solidFill>
                <a:latin typeface="Helvetica"/>
                <a:cs typeface="Arial" pitchFamily="34" charset="0"/>
              </a:rPr>
              <a:t>Black</a:t>
            </a:r>
            <a:r>
              <a:rPr lang="ru-RU" sz="800" dirty="0">
                <a:solidFill>
                  <a:srgbClr val="000000"/>
                </a:solidFill>
                <a:latin typeface="Helvetica"/>
                <a:cs typeface="Arial" pitchFamily="34" charset="0"/>
              </a:rPr>
              <a:t> </a:t>
            </a:r>
            <a:r>
              <a:rPr lang="ru-RU" sz="800" dirty="0" err="1">
                <a:solidFill>
                  <a:srgbClr val="000000"/>
                </a:solidFill>
                <a:latin typeface="Helvetica"/>
                <a:cs typeface="Arial" pitchFamily="34" charset="0"/>
              </a:rPr>
              <a:t>Leather</a:t>
            </a:r>
            <a:r>
              <a:rPr lang="ru-RU" sz="800" dirty="0">
                <a:solidFill>
                  <a:srgbClr val="000000"/>
                </a:solidFill>
                <a:latin typeface="Helvetica"/>
                <a:cs typeface="Arial" pitchFamily="34" charset="0"/>
              </a:rPr>
              <a:t> </a:t>
            </a:r>
            <a:r>
              <a:rPr lang="ru-RU" sz="800" dirty="0" err="1">
                <a:solidFill>
                  <a:srgbClr val="000000"/>
                </a:solidFill>
                <a:latin typeface="Helvetica"/>
                <a:cs typeface="Arial" pitchFamily="34" charset="0"/>
              </a:rPr>
              <a:t>Tassel</a:t>
            </a:r>
            <a:r>
              <a:rPr lang="ru-RU" sz="800" dirty="0">
                <a:solidFill>
                  <a:srgbClr val="000000"/>
                </a:solidFill>
                <a:latin typeface="Helvetica"/>
                <a:cs typeface="Arial" pitchFamily="34" charset="0"/>
              </a:rPr>
              <a:t> </a:t>
            </a:r>
            <a:r>
              <a:rPr lang="ru-RU" sz="800" dirty="0" err="1">
                <a:solidFill>
                  <a:srgbClr val="000000"/>
                </a:solidFill>
                <a:latin typeface="Helvetica"/>
                <a:cs typeface="Arial" pitchFamily="34" charset="0"/>
              </a:rPr>
              <a:t>Loafers</a:t>
            </a:r>
            <a:endParaRPr lang="ru-RU" sz="800" dirty="0">
              <a:solidFill>
                <a:srgbClr val="000000"/>
              </a:solidFill>
              <a:latin typeface="Helvetica"/>
              <a:cs typeface="Arial" pitchFamily="34" charset="0"/>
            </a:endParaRPr>
          </a:p>
          <a:p>
            <a:pPr eaLnBrk="0" hangingPunct="0">
              <a:defRPr/>
            </a:pPr>
            <a:r>
              <a:rPr lang="ru-RU" sz="800" dirty="0">
                <a:solidFill>
                  <a:srgbClr val="000000"/>
                </a:solidFill>
                <a:latin typeface="Helvetica"/>
                <a:cs typeface="Arial" pitchFamily="34" charset="0"/>
              </a:rPr>
              <a:t>  </a:t>
            </a:r>
            <a:endParaRPr lang="ru-RU" sz="700" dirty="0">
              <a:latin typeface="Arial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ru-RU" sz="17300" dirty="0">
                <a:solidFill>
                  <a:srgbClr val="000000"/>
                </a:solidFill>
                <a:latin typeface="Helvetica"/>
                <a:cs typeface="Arial" pitchFamily="34" charset="0"/>
              </a:rPr>
              <a:t/>
            </a:r>
            <a:br>
              <a:rPr lang="ru-RU" sz="17300" dirty="0">
                <a:solidFill>
                  <a:srgbClr val="000000"/>
                </a:solidFill>
                <a:latin typeface="Helvetica"/>
                <a:cs typeface="Arial" pitchFamily="34" charset="0"/>
              </a:rPr>
            </a:br>
            <a:endParaRPr lang="ru-RU" sz="17300" dirty="0">
              <a:solidFill>
                <a:srgbClr val="000000"/>
              </a:solidFill>
              <a:latin typeface="Helvetica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8E9CA-6AFE-4566-BF0E-0AA733F75D08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54482-AF0C-4314-A2C8-D7D2C8F508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DE6503-FBCD-4176-844F-7908926CCE80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8F7104-75AC-4545-AAF4-56DBAAA297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>
              <a:latin typeface="Calibri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>
              <a:latin typeface="+mn-lt"/>
            </a:endParaRPr>
          </a:p>
        </p:txBody>
      </p:sp>
      <p:pic>
        <p:nvPicPr>
          <p:cNvPr id="3075" name="Picture 4" descr="C:\Users\катя  федорова\Desktop\фотки для презентации\medium_201003221254054708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929063"/>
            <a:ext cx="3214688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Блок-схема: альтернативный процесс 11"/>
          <p:cNvSpPr/>
          <p:nvPr/>
        </p:nvSpPr>
        <p:spPr>
          <a:xfrm>
            <a:off x="3500438" y="2857500"/>
            <a:ext cx="4214812" cy="2000250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" name="Picture 1" descr="C:\Users\катя  федорова\Pictures\0_13c4c3_36f45943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8750" y="-142875"/>
            <a:ext cx="11287125" cy="721518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3078" name="Picture 5" descr="C:\Users\катя  федорова\Desktop\фотки для презентации\medium_201003221254054708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3286125"/>
            <a:ext cx="3429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Овал 20"/>
          <p:cNvSpPr/>
          <p:nvPr/>
        </p:nvSpPr>
        <p:spPr>
          <a:xfrm>
            <a:off x="4286248" y="2786058"/>
            <a:ext cx="4357718" cy="3500462"/>
          </a:xfrm>
          <a:prstGeom prst="ellipse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82" name="Rectangle 11"/>
          <p:cNvSpPr>
            <a:spLocks noChangeArrowheads="1"/>
          </p:cNvSpPr>
          <p:nvPr/>
        </p:nvSpPr>
        <p:spPr bwMode="auto">
          <a:xfrm>
            <a:off x="4427538" y="2924175"/>
            <a:ext cx="4332287" cy="2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latin typeface="Times New Roman" pitchFamily="18" charset="0"/>
              </a:rPr>
              <a:t>Допов</a:t>
            </a:r>
            <a:r>
              <a:rPr lang="uk-UA" sz="4000" b="1">
                <a:latin typeface="Times New Roman" pitchFamily="18" charset="0"/>
              </a:rPr>
              <a:t>ідь</a:t>
            </a:r>
          </a:p>
          <a:p>
            <a:pPr algn="ctr"/>
            <a:endParaRPr lang="uk-UA" sz="1200" b="1">
              <a:latin typeface="Times New Roman" pitchFamily="18" charset="0"/>
            </a:endParaRPr>
          </a:p>
          <a:p>
            <a:pPr algn="ctr"/>
            <a:r>
              <a:rPr lang="uk-UA" sz="2400">
                <a:latin typeface="Times New Roman" pitchFamily="18" charset="0"/>
              </a:rPr>
              <a:t>на тему:</a:t>
            </a:r>
          </a:p>
          <a:p>
            <a:pPr algn="ctr"/>
            <a:endParaRPr lang="uk-UA" sz="900">
              <a:latin typeface="Times New Roman" pitchFamily="18" charset="0"/>
            </a:endParaRPr>
          </a:p>
          <a:p>
            <a:pPr algn="ctr"/>
            <a:r>
              <a:rPr lang="uk-UA" sz="2400" b="1" i="1">
                <a:solidFill>
                  <a:srgbClr val="800000"/>
                </a:solidFill>
                <a:latin typeface="Times New Roman" pitchFamily="18" charset="0"/>
              </a:rPr>
              <a:t>“Місце гри в освітньому просторі </a:t>
            </a:r>
          </a:p>
          <a:p>
            <a:pPr algn="ctr"/>
            <a:r>
              <a:rPr lang="uk-UA" sz="2400" b="1" i="1">
                <a:solidFill>
                  <a:srgbClr val="800000"/>
                </a:solidFill>
                <a:latin typeface="Times New Roman" pitchFamily="18" charset="0"/>
              </a:rPr>
              <a:t>дошкільного закладу”</a:t>
            </a:r>
            <a:endParaRPr lang="ru-RU" sz="2400" b="1" i="1">
              <a:solidFill>
                <a:srgbClr val="8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5" descr="C:\Users\катя  федорова\Pictures\0_13c4c3_36f45943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43063" y="-1214438"/>
            <a:ext cx="13716001" cy="892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Rectangle 4"/>
          <p:cNvSpPr>
            <a:spLocks noChangeArrowheads="1"/>
          </p:cNvSpPr>
          <p:nvPr/>
        </p:nvSpPr>
        <p:spPr bwMode="auto">
          <a:xfrm>
            <a:off x="2484438" y="0"/>
            <a:ext cx="43799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 sz="4000" b="1" i="1">
                <a:solidFill>
                  <a:srgbClr val="000099"/>
                </a:solidFill>
                <a:latin typeface="Times New Roman" pitchFamily="18" charset="0"/>
              </a:rPr>
              <a:t>Дидактичні ігри</a:t>
            </a: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539750" y="931863"/>
            <a:ext cx="8604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 i="1">
                <a:solidFill>
                  <a:srgbClr val="CC3300"/>
                </a:solidFill>
                <a:latin typeface="Times New Roman" pitchFamily="18" charset="0"/>
              </a:rPr>
              <a:t>    </a:t>
            </a:r>
            <a:r>
              <a:rPr lang="ru-RU" b="1" i="1">
                <a:solidFill>
                  <a:srgbClr val="CC3300"/>
                </a:solidFill>
                <a:latin typeface="Times New Roman" pitchFamily="18" charset="0"/>
              </a:rPr>
              <a:t>Дидактична гра — гра, спрямована на формування. У дитини потреби в знаннях, активного інтересу до того, що може стати їх новим джерелом, удосконалення пізнавальних умінь і навичок.</a:t>
            </a:r>
          </a:p>
          <a:p>
            <a:r>
              <a:rPr lang="ru-RU" b="1" i="1">
                <a:solidFill>
                  <a:srgbClr val="CC3300"/>
                </a:solidFill>
                <a:latin typeface="Times New Roman" pitchFamily="18" charset="0"/>
              </a:rPr>
              <a:t>     Як ігровий метод навчання дидактична гра постає у двох видах:</a:t>
            </a:r>
          </a:p>
          <a:p>
            <a:r>
              <a:rPr lang="ru-RU" b="1" i="1">
                <a:solidFill>
                  <a:srgbClr val="CC3300"/>
                </a:solidFill>
                <a:latin typeface="Times New Roman" pitchFamily="18" charset="0"/>
              </a:rPr>
              <a:t>    1) власне дидактична гра, що грунтується, на автодидактизмі (самонавчанні) та самоорганізації дітей;</a:t>
            </a:r>
          </a:p>
          <a:p>
            <a:r>
              <a:rPr lang="ru-RU" b="1" i="1">
                <a:solidFill>
                  <a:srgbClr val="CC3300"/>
                </a:solidFill>
                <a:latin typeface="Times New Roman" pitchFamily="18" charset="0"/>
              </a:rPr>
              <a:t>    2) гра-заняття (гра-вправа), у якій провідна роль, належить вихователеві, який є її організатором. Під час гри-заняття діти засвоюють доступні знання, у них виробляються необхідні вміння, удосконалюються психічні процеси (сприймання, уява, мислення, мовлення).</a:t>
            </a:r>
          </a:p>
        </p:txBody>
      </p:sp>
      <p:pic>
        <p:nvPicPr>
          <p:cNvPr id="12292" name="Picture 7" descr="ÐÐ°ÑÑÐ¸Ð½ÐºÐ¸ Ð¿Ð¾ Ð·Ð°Ð¿ÑÐ¾ÑÑ ÑÐ³ÑÐ¸ Ð· Ð¿ÑÐ°Ð²Ð¸Ð»Ð°Ð¼Ð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76700"/>
            <a:ext cx="9144000" cy="330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5" descr="C:\Users\катя  федорова\Pictures\0_13c4c3_36f45943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20838" y="-1179513"/>
            <a:ext cx="13716001" cy="892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3132138" y="0"/>
            <a:ext cx="33194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sz="4000" b="1" i="1">
                <a:solidFill>
                  <a:srgbClr val="CC00FF"/>
                </a:solidFill>
                <a:latin typeface="Times New Roman" pitchFamily="18" charset="0"/>
              </a:rPr>
              <a:t>Рухливі ігри</a:t>
            </a:r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179388" y="765175"/>
            <a:ext cx="8964612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i="1">
                <a:solidFill>
                  <a:srgbClr val="000099"/>
                </a:solidFill>
                <a:latin typeface="Times New Roman" pitchFamily="18" charset="0"/>
              </a:rPr>
              <a:t>     Рухливі ігри – важливий засіб виховання дітей дошкільного віку. Правильно підібрані ігри сприяють гармонійному розвитку організму дошкільників. Різноманітні рухи та ігрові дії дітей ефективно впливають на діяльність серцево-судинної, дихальної та інших систем організму, збуджують апетит і сприяють міцному сну.</a:t>
            </a:r>
          </a:p>
          <a:p>
            <a:r>
              <a:rPr lang="ru-RU" sz="2000" i="1">
                <a:solidFill>
                  <a:srgbClr val="000099"/>
                </a:solidFill>
                <a:latin typeface="Times New Roman" pitchFamily="18" charset="0"/>
              </a:rPr>
              <a:t>     Рухливі ігри задовольняють потребу організму дитини в русі, сприяють збагаченню її рухового досвіду. За допомогою ігор у дошкільнят закріплюються різноманітні вміння і навички основних рухів (ходьби, бігу, стрибків, рівноваги), розвиваються такі важливі фізичні якості як швидкість, спритність, витривалість.</a:t>
            </a:r>
          </a:p>
          <a:p>
            <a:r>
              <a:rPr lang="ru-RU" sz="2000" i="1">
                <a:solidFill>
                  <a:srgbClr val="000099"/>
                </a:solidFill>
                <a:latin typeface="Times New Roman" pitchFamily="18" charset="0"/>
              </a:rPr>
              <a:t>     Також цінність рухливої гри полягає у тому, що вона викликає позитивні емоції, почуття задоволення, життєрадісність, активність, позитивно впливає на психічний та фізичний розвиток дошкільника.</a:t>
            </a:r>
          </a:p>
        </p:txBody>
      </p:sp>
      <p:pic>
        <p:nvPicPr>
          <p:cNvPr id="13316" name="Picture 5" descr="ÐÐ°ÑÑÐ¸Ð½ÐºÐ¸ Ð¿Ð¾ Ð·Ð°Ð¿ÑÐ¾ÑÑ ÑÑÑÐ»Ð¸Ð²Ñ ÑÐ³ÑÐ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73138" y="4797425"/>
            <a:ext cx="6286501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7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4868863"/>
            <a:ext cx="4762500" cy="266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5" descr="C:\Users\катя  федорова\Pictures\0_13c4c3_36f45943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43063" y="-1214438"/>
            <a:ext cx="13716001" cy="892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0" y="0"/>
            <a:ext cx="9144000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000" b="1" i="1">
                <a:latin typeface="Times New Roman" pitchFamily="18" charset="0"/>
              </a:rPr>
              <a:t>     </a:t>
            </a:r>
            <a:r>
              <a:rPr lang="ru-RU" b="1" i="1">
                <a:latin typeface="Times New Roman" pitchFamily="18" charset="0"/>
              </a:rPr>
              <a:t>Отже, гра посідає чільне місце в системі фізичного, морального, трудового та естетичного виховання дошкільнят. Вона активізує дитину, сприяє підвищенню її життєвого тонусу, задовольняє особисті інтереси та соціальні потреби.</a:t>
            </a:r>
            <a:r>
              <a:rPr lang="ru-RU"/>
              <a:t> </a:t>
            </a:r>
          </a:p>
        </p:txBody>
      </p:sp>
      <p:sp>
        <p:nvSpPr>
          <p:cNvPr id="14339" name="Rectangle 4"/>
          <p:cNvSpPr>
            <a:spLocks noChangeArrowheads="1"/>
          </p:cNvSpPr>
          <p:nvPr/>
        </p:nvSpPr>
        <p:spPr bwMode="auto">
          <a:xfrm>
            <a:off x="971550" y="1196975"/>
            <a:ext cx="81724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b="1" i="1">
                <a:solidFill>
                  <a:srgbClr val="003300"/>
                </a:solidFill>
                <a:latin typeface="Times New Roman" pitchFamily="18" charset="0"/>
              </a:rPr>
              <a:t>     </a:t>
            </a:r>
            <a:r>
              <a:rPr lang="ru-RU" b="1" i="1">
                <a:solidFill>
                  <a:srgbClr val="800000"/>
                </a:solidFill>
                <a:latin typeface="Times New Roman" pitchFamily="18" charset="0"/>
              </a:rPr>
              <a:t>Важливе значення гри полягає в тому, що діти в невимушеній формі, відтворюючи світ дорослих, засвоюють моральні норми, отримують уявлення про професійні та сімейні ролі.</a:t>
            </a: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0" y="2205038"/>
            <a:ext cx="914400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b="1" i="1">
                <a:solidFill>
                  <a:srgbClr val="000099"/>
                </a:solidFill>
                <a:latin typeface="Times New Roman" pitchFamily="18" charset="0"/>
              </a:rPr>
              <a:t>     Гра забезпечує розвиток у дошкільників рухових, розумових та мовленнєвих навичок. Діти, відображаючи в грі різні сторони життя та особливості діяльності дорослих, поповнюють і уточнюють свої знання про навколишній світ, вчаться співпереживати і відрізняти вимисел від реальності.</a:t>
            </a:r>
          </a:p>
        </p:txBody>
      </p:sp>
      <p:pic>
        <p:nvPicPr>
          <p:cNvPr id="14341" name="Picture 7" descr="ÐÐ°ÑÑÐ¸Ð½ÐºÐ¸ Ð¿Ð¾ Ð·Ð°Ð¿ÑÐ¾ÑÑ Ð´ÑÑÐ¸ Ð³ÑÐ°ÑÑÑ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44900"/>
            <a:ext cx="91440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5" descr="C:\Users\катя  федорова\Pictures\0_13c4c3_36f45943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43063" y="-1214438"/>
            <a:ext cx="13716001" cy="892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0" y="908050"/>
            <a:ext cx="9324975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i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Якою буде дитина в грі, такою вона буде і в праці, коли виросте. Тому виховання майбутнього діяча відбувається перш за все в грі. Отже, гра, її організація - ключ в організації виховання.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 i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А.С. Макаренко</a:t>
            </a: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611188" y="2997200"/>
            <a:ext cx="8532812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0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Гра - це величезне світле вікно, через яке в духовний світ дитини вливається цілющий потік уявлень, понять про навколишнє.</a:t>
            </a:r>
          </a:p>
          <a:p>
            <a:pPr>
              <a:spcBef>
                <a:spcPct val="50000"/>
              </a:spcBef>
              <a:defRPr/>
            </a:pPr>
            <a:r>
              <a:rPr lang="ru-RU" sz="20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В.О. Сухомлинський</a:t>
            </a:r>
          </a:p>
        </p:txBody>
      </p:sp>
      <p:sp>
        <p:nvSpPr>
          <p:cNvPr id="16396" name="Rectangle 12"/>
          <p:cNvSpPr>
            <a:spLocks noChangeArrowheads="1"/>
          </p:cNvSpPr>
          <p:nvPr/>
        </p:nvSpPr>
        <p:spPr bwMode="auto">
          <a:xfrm>
            <a:off x="755650" y="0"/>
            <a:ext cx="9001125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Гра - це іскра, яка запалює вогник допитливості.</a:t>
            </a:r>
          </a:p>
          <a:p>
            <a:pPr>
              <a:spcBef>
                <a:spcPct val="50000"/>
              </a:spcBef>
              <a:defRPr/>
            </a:pPr>
            <a:r>
              <a:rPr lang="ru-RU" sz="24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В.О. Сухомлинський</a:t>
            </a:r>
          </a:p>
        </p:txBody>
      </p:sp>
      <p:pic>
        <p:nvPicPr>
          <p:cNvPr id="15365" name="Picture 14" descr="ÐÐ°ÑÑÐ¸Ð½ÐºÐ¸ Ð¿Ð¾ Ð·Ð°Ð¿ÑÐ¾ÑÑ Ð´ÑÑÐ¸ Ð³ÑÐ°ÑÑÑ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08500"/>
            <a:ext cx="9144000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 descr="C:\Users\катя  федорова\Pictures\0_13c4c3_36f45943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20838" y="-1179513"/>
            <a:ext cx="13716001" cy="892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7"/>
          <p:cNvSpPr>
            <a:spLocks noChangeArrowheads="1"/>
          </p:cNvSpPr>
          <p:nvPr/>
        </p:nvSpPr>
        <p:spPr bwMode="auto">
          <a:xfrm>
            <a:off x="250825" y="0"/>
            <a:ext cx="9144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</a:rPr>
              <a:t>Список використа</a:t>
            </a:r>
            <a:r>
              <a:rPr lang="uk-UA" sz="2000" b="1">
                <a:latin typeface="Times New Roman" pitchFamily="18" charset="0"/>
              </a:rPr>
              <a:t>ної літератури:</a:t>
            </a:r>
            <a:endParaRPr lang="ru-RU" sz="2000" b="1">
              <a:latin typeface="Times New Roman" pitchFamily="18" charset="0"/>
            </a:endParaRPr>
          </a:p>
          <a:p>
            <a:r>
              <a:rPr lang="ru-RU" sz="2000">
                <a:latin typeface="Times New Roman" pitchFamily="18" charset="0"/>
              </a:rPr>
              <a:t>1. Нурєєва О.С., Шейнфельд З.І. Таємниці адаптації. Психологічні особливості дітей дошкільного віку. – Х.: Вид.група «Основа», 2007.</a:t>
            </a:r>
          </a:p>
          <a:p>
            <a:r>
              <a:rPr lang="ru-RU" sz="2000">
                <a:latin typeface="Times New Roman" pitchFamily="18" charset="0"/>
              </a:rPr>
              <a:t>2. ШвайкаЛ.А., Гаркуша Г.В. Організація роботи з дітьми раннього віку. – Х.: вид.група «Основа», 2009.</a:t>
            </a:r>
          </a:p>
          <a:p>
            <a:r>
              <a:rPr lang="ru-RU" sz="2000">
                <a:latin typeface="Times New Roman" pitchFamily="18" charset="0"/>
              </a:rPr>
              <a:t>3. Ядешко В.І., Сохін Ф.О. Дошкольная педагогіка. – М.: 1986.</a:t>
            </a:r>
          </a:p>
          <a:p>
            <a:r>
              <a:rPr lang="ru-RU" sz="2000">
                <a:latin typeface="Times New Roman" pitchFamily="18" charset="0"/>
              </a:rPr>
              <a:t>4. Нечипорук Н.І, Томей О.П., Розвивальні ігри для дошкільнят. – Х.: вид.група «Основа»,2007.</a:t>
            </a:r>
          </a:p>
          <a:p>
            <a:r>
              <a:rPr lang="ru-RU" sz="2000">
                <a:latin typeface="Times New Roman" pitchFamily="18" charset="0"/>
              </a:rPr>
              <a:t>5. Юрченко Н.Ф. Ігрова діяльність старших дошкільників. – Х.: вид.група «Основа», 2011.</a:t>
            </a:r>
          </a:p>
        </p:txBody>
      </p:sp>
      <p:pic>
        <p:nvPicPr>
          <p:cNvPr id="16387" name="Picture 10" descr="ÐÐ°ÑÑÐ¸Ð½ÐºÐ¸ Ð¿Ð¾ Ð·Ð°Ð¿ÑÐ¾ÑÑ Ð´ÑÐºÑÑ Ð·Ð° ÑÐ²Ð°Ð³Ñ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68638"/>
            <a:ext cx="8532813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5" descr="C:\Users\катя  федорова\Pictures\0_13c4c3_36f45943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36963" y="-1466850"/>
            <a:ext cx="13716001" cy="892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-1836738" y="600075"/>
            <a:ext cx="1146968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Хочеш бути здоровим – грайся,</a:t>
            </a:r>
          </a:p>
          <a:p>
            <a:pPr algn="ctr">
              <a:defRPr/>
            </a:pPr>
            <a:r>
              <a:rPr lang="ru-RU" sz="24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Хочеш бути розумним – грайся,</a:t>
            </a:r>
          </a:p>
          <a:p>
            <a:pPr algn="ctr">
              <a:defRPr/>
            </a:pPr>
            <a:r>
              <a:rPr lang="ru-RU" sz="24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Хочеш бути щасливим – грайся! – </a:t>
            </a:r>
            <a:endParaRPr lang="ru-RU" sz="2400" b="1" i="1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ru-RU" sz="2400" b="1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так стверджує народна мудрість</a:t>
            </a:r>
            <a:r>
              <a:rPr lang="ru-RU" sz="2400">
                <a:latin typeface="Times New Roman" pitchFamily="18" charset="0"/>
              </a:rPr>
              <a:t>.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5373688"/>
            <a:ext cx="87312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sz="2000" i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Гра – це «чарівна скринька», за допомогою якої можна навчити малюка читати, писати і, головне, - мислити, спостерігати, доводити, розуміти, творити.</a:t>
            </a:r>
          </a:p>
        </p:txBody>
      </p:sp>
      <p:pic>
        <p:nvPicPr>
          <p:cNvPr id="4100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349500"/>
            <a:ext cx="868045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5" descr="C:\Users\катя  федорова\Pictures\0_13c4c3_36f45943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43063" y="-1214438"/>
            <a:ext cx="13716001" cy="892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3" descr="ÐÐ°ÑÑÐ¸Ð½ÐºÐ¸ Ð¿Ð¾ Ð·Ð°Ð¿ÑÐ¾ÑÑ Ð´ÑÑÐ¸ Ð³ÑÐ°ÑÑÑÑÑ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41338" y="1196975"/>
            <a:ext cx="5076826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4643438" y="2763838"/>
            <a:ext cx="450056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ru-RU" sz="2000">
                <a:solidFill>
                  <a:srgbClr val="003300"/>
                </a:solidFill>
                <a:latin typeface="Times New Roman" pitchFamily="18" charset="0"/>
              </a:rPr>
              <a:t>     М</a:t>
            </a:r>
            <a:r>
              <a:rPr lang="uk-UA" sz="2000">
                <a:solidFill>
                  <a:srgbClr val="003300"/>
                </a:solidFill>
                <a:latin typeface="Times New Roman" pitchFamily="18" charset="0"/>
              </a:rPr>
              <a:t>ісце гри в освітньому просторі дошкільного закладу </a:t>
            </a:r>
            <a:r>
              <a:rPr lang="ru-RU" sz="2000">
                <a:solidFill>
                  <a:srgbClr val="003300"/>
                </a:solidFill>
                <a:latin typeface="Times New Roman" pitchFamily="18" charset="0"/>
              </a:rPr>
              <a:t>передбачає </a:t>
            </a:r>
            <a:r>
              <a:rPr lang="uk-UA" sz="2000">
                <a:solidFill>
                  <a:srgbClr val="003300"/>
                </a:solidFill>
                <a:latin typeface="Times New Roman" pitchFamily="18" charset="0"/>
              </a:rPr>
              <a:t>розвиток у дітей творчих здібностей, самостійності, ініціативності, організованості в ігровій діяльності та формування у них стійкого інтересу до пізнання довкілля і реалізації себе в ньому. </a:t>
            </a:r>
          </a:p>
          <a:p>
            <a:r>
              <a:rPr lang="uk-UA" sz="2000">
                <a:solidFill>
                  <a:srgbClr val="003300"/>
                </a:solidFill>
                <a:latin typeface="Times New Roman" pitchFamily="18" charset="0"/>
              </a:rPr>
              <a:t>     </a:t>
            </a:r>
          </a:p>
        </p:txBody>
      </p:sp>
      <p:sp>
        <p:nvSpPr>
          <p:cNvPr id="5124" name="Rectangle 7"/>
          <p:cNvSpPr>
            <a:spLocks noChangeArrowheads="1"/>
          </p:cNvSpPr>
          <p:nvPr/>
        </p:nvSpPr>
        <p:spPr bwMode="auto">
          <a:xfrm>
            <a:off x="0" y="0"/>
            <a:ext cx="903605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1600" b="1">
                <a:solidFill>
                  <a:srgbClr val="660066"/>
                </a:solidFill>
                <a:latin typeface="Times New Roman" pitchFamily="18" charset="0"/>
              </a:rPr>
              <a:t>     Гра є провідним видом діяльності дошкільнят, завдяки якій дитина розвивається, отримує інформацію про навколишній світ, знаходить досвід комунікації. Однак такий потужний виховний ефект можна отримати тільки при правильному проведенні ігор, організації діяльності з іграшками.</a:t>
            </a:r>
            <a:r>
              <a:rPr lang="ru-RU" sz="1600"/>
              <a:t> </a:t>
            </a:r>
          </a:p>
        </p:txBody>
      </p:sp>
      <p:sp>
        <p:nvSpPr>
          <p:cNvPr id="5125" name="Rectangle 8"/>
          <p:cNvSpPr>
            <a:spLocks noChangeArrowheads="1"/>
          </p:cNvSpPr>
          <p:nvPr/>
        </p:nvSpPr>
        <p:spPr bwMode="auto">
          <a:xfrm>
            <a:off x="4032250" y="908050"/>
            <a:ext cx="51117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000" i="1">
                <a:solidFill>
                  <a:srgbClr val="CC3300"/>
                </a:solidFill>
                <a:latin typeface="Times New Roman" pitchFamily="18" charset="0"/>
              </a:rPr>
              <a:t>     Гра для дитини – це не просто розвага чи спосіб зайняти себе у вільний час. Це серйозна діяльність, яка є першим кроком по освоєнню норм і правил існування в соціальному середовищі.</a:t>
            </a:r>
            <a:r>
              <a:rPr lang="ru-RU" sz="2000"/>
              <a:t> </a:t>
            </a:r>
          </a:p>
        </p:txBody>
      </p:sp>
      <p:sp>
        <p:nvSpPr>
          <p:cNvPr id="5126" name="Rectangle 7"/>
          <p:cNvSpPr>
            <a:spLocks noChangeArrowheads="1"/>
          </p:cNvSpPr>
          <p:nvPr/>
        </p:nvSpPr>
        <p:spPr bwMode="auto">
          <a:xfrm>
            <a:off x="0" y="5157788"/>
            <a:ext cx="8027988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>
                <a:solidFill>
                  <a:srgbClr val="003300"/>
                </a:solidFill>
              </a:rPr>
              <a:t>     Гра забезпечує задоволення ігрових уподобань кожної дитини, сприяє виникненню дружніх, партнерських стосунків та ігрових об’єднань за інтересами, спонукає до обміну думками, оцінювання себе й інших, заохочує до імпровізації, висловлювання власних оцінно-етичних суджень.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5" descr="C:\Users\катя  федорова\Pictures\0_13c4c3_36f45943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05163" y="-603250"/>
            <a:ext cx="13716001" cy="892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0" y="509588"/>
            <a:ext cx="838835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000" b="1" i="1">
                <a:solidFill>
                  <a:srgbClr val="FF0000"/>
                </a:solidFill>
                <a:latin typeface="Times New Roman" pitchFamily="18" charset="0"/>
              </a:rPr>
              <a:t>     </a:t>
            </a:r>
            <a:r>
              <a:rPr lang="ru-RU" sz="2400" b="1" i="1">
                <a:solidFill>
                  <a:srgbClr val="003300"/>
                </a:solidFill>
                <a:latin typeface="Times New Roman" pitchFamily="18" charset="0"/>
              </a:rPr>
              <a:t>Гра - провідна діяльність дошкільнят, в якій вони виконують ролі дорослих, відтворюючи в уявних ситуаціях їх життя, працю та стосунки.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5670550"/>
            <a:ext cx="88931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r>
              <a:rPr lang="ru-RU" sz="2000" i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</a:t>
            </a:r>
            <a:r>
              <a:rPr lang="ru-RU" sz="2400" i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Гра - це діяльність, у якій дитина спочатку емоційно, а потім інтелектуально засвоює всю систему людських взаємин.</a:t>
            </a:r>
          </a:p>
        </p:txBody>
      </p:sp>
      <p:pic>
        <p:nvPicPr>
          <p:cNvPr id="6148" name="Picture 7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60575"/>
            <a:ext cx="83820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5" descr="C:\Users\катя  федорова\Pictures\0_13c4c3_36f45943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43063" y="-1214438"/>
            <a:ext cx="13716001" cy="892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3"/>
          <a:srcRect t="12006" r="-12320"/>
          <a:stretch>
            <a:fillRect/>
          </a:stretch>
        </p:blipFill>
        <p:spPr bwMode="auto">
          <a:xfrm>
            <a:off x="2771775" y="1052513"/>
            <a:ext cx="6985000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836613"/>
            <a:ext cx="2700338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5" descr="C:\Users\катя  федорова\Pictures\0_13c4c3_36f45943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92275" y="-1179513"/>
            <a:ext cx="13716000" cy="892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1835150" y="0"/>
            <a:ext cx="5456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3600" b="1" i="1">
                <a:solidFill>
                  <a:srgbClr val="800000"/>
                </a:solidFill>
                <a:latin typeface="Times New Roman" pitchFamily="18" charset="0"/>
              </a:rPr>
              <a:t>Сюжетно-рольові ігри</a:t>
            </a:r>
            <a:endParaRPr lang="ru-RU" b="1" i="1">
              <a:solidFill>
                <a:srgbClr val="800000"/>
              </a:solidFill>
            </a:endParaRPr>
          </a:p>
        </p:txBody>
      </p:sp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0" y="939800"/>
            <a:ext cx="4392613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b="1" i="1">
                <a:solidFill>
                  <a:srgbClr val="FF0000"/>
                </a:solidFill>
                <a:latin typeface="Times New Roman" pitchFamily="18" charset="0"/>
              </a:rPr>
              <a:t>     Cюжетно-рольова гра – провідна діяльність дошкільників, яка задовольняє вікові потреби дітей та допомагає оволодіти знаннями і вміннями. </a:t>
            </a:r>
          </a:p>
          <a:p>
            <a:r>
              <a:rPr lang="ru-RU" b="1" i="1">
                <a:solidFill>
                  <a:srgbClr val="FF0000"/>
                </a:solidFill>
                <a:latin typeface="Times New Roman" pitchFamily="18" charset="0"/>
              </a:rPr>
              <a:t>     У грі починається моральний та розумовий розвиток дитини, а головне – становлення особистості.</a:t>
            </a:r>
          </a:p>
          <a:p>
            <a:r>
              <a:rPr lang="ru-RU" b="1" i="1">
                <a:solidFill>
                  <a:srgbClr val="FF0000"/>
                </a:solidFill>
                <a:latin typeface="Times New Roman" pitchFamily="18" charset="0"/>
              </a:rPr>
              <a:t>Відомі два джерела, які живлять дитячі задуми, спонукають реалізувати їх у грі.</a:t>
            </a:r>
          </a:p>
          <a:p>
            <a:r>
              <a:rPr lang="ru-RU" b="1" i="1">
                <a:solidFill>
                  <a:srgbClr val="FF0000"/>
                </a:solidFill>
                <a:latin typeface="Times New Roman" pitchFamily="18" charset="0"/>
              </a:rPr>
              <a:t>    Перше – явища і події навколишньої дійсності, які випадково спостерігають діти і які викликають у них інтерес.</a:t>
            </a:r>
          </a:p>
          <a:p>
            <a:r>
              <a:rPr lang="ru-RU" b="1" i="1">
                <a:solidFill>
                  <a:srgbClr val="FF0000"/>
                </a:solidFill>
                <a:latin typeface="Times New Roman" pitchFamily="18" charset="0"/>
              </a:rPr>
              <a:t>    Друге – продумана, послідовна організація дорослими доступних, цікавих вражень, що можуть збагачувати зміст гри.</a:t>
            </a:r>
          </a:p>
        </p:txBody>
      </p:sp>
      <p:pic>
        <p:nvPicPr>
          <p:cNvPr id="8196" name="Picture 7" descr="ÐÐ°ÑÑÐ¸Ð½ÐºÐ¸ Ð¿Ð¾ Ð·Ð°Ð¿ÑÐ¾ÑÑ Ð´ÑÑÐ¸ Ð³ÑÐ°ÑÑÑÑÑ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836613"/>
            <a:ext cx="52197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8"/>
          <p:cNvSpPr>
            <a:spLocks noChangeArrowheads="1"/>
          </p:cNvSpPr>
          <p:nvPr/>
        </p:nvSpPr>
        <p:spPr bwMode="auto">
          <a:xfrm>
            <a:off x="4284663" y="3098800"/>
            <a:ext cx="4859337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 b="1">
                <a:solidFill>
                  <a:srgbClr val="003300"/>
                </a:solidFill>
                <a:latin typeface="Times New Roman" pitchFamily="18" charset="0"/>
              </a:rPr>
              <a:t>     Рольова гра має вирішальне значення для розвитку уяви. Ігрові дії відбуваються в уявній ситуації; реальні предмети використовуються як інші, уявні; дитина бере на себе ролі уявних персонажів. Така практика дії в уявному просторі сприяє тому, що діти набувають здатність до творчої уяви.</a:t>
            </a:r>
          </a:p>
          <a:p>
            <a:r>
              <a:rPr lang="ru-RU" sz="1600" b="1">
                <a:solidFill>
                  <a:srgbClr val="003300"/>
                </a:solidFill>
                <a:latin typeface="Times New Roman" pitchFamily="18" charset="0"/>
              </a:rPr>
              <a:t>     Спілкування дошкільника з однолітками відбувається здебільшого також у процесі спільної гри. Граючись разом, діти починають брати до уваги бажання та дії іншої дитини, відстоювати свою точку зору, розробляти і реалізовувати спільні плани. Тому гра впливає на розвиток спілкування дітей у цей період.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5" descr="C:\Users\катя  федорова\Pictures\0_13c4c3_36f45943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20838" y="-1179513"/>
            <a:ext cx="13716001" cy="892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1908175" y="0"/>
            <a:ext cx="5324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3600" b="1" i="1">
                <a:solidFill>
                  <a:srgbClr val="000099"/>
                </a:solidFill>
                <a:latin typeface="Times New Roman" pitchFamily="18" charset="0"/>
              </a:rPr>
              <a:t>Театралізовані ігри</a:t>
            </a:r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0" y="476250"/>
            <a:ext cx="93249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 i="1">
                <a:solidFill>
                  <a:srgbClr val="660066"/>
                </a:solidFill>
                <a:latin typeface="Times New Roman" pitchFamily="18" charset="0"/>
              </a:rPr>
              <a:t>     </a:t>
            </a:r>
            <a:r>
              <a:rPr lang="ru-RU" b="1" i="1">
                <a:solidFill>
                  <a:srgbClr val="660066"/>
                </a:solidFill>
                <a:latin typeface="Times New Roman" pitchFamily="18" charset="0"/>
              </a:rPr>
              <a:t>Театралізована діяльність пов’язана зі сприйманням творів театрального мистецтва та відтворенням в ігровій формі набутих уявлень, вражень, почуттів.</a:t>
            </a:r>
          </a:p>
          <a:p>
            <a:r>
              <a:rPr lang="ru-RU" b="1" i="1">
                <a:solidFill>
                  <a:srgbClr val="660066"/>
                </a:solidFill>
                <a:latin typeface="Times New Roman" pitchFamily="18" charset="0"/>
              </a:rPr>
              <a:t>      Театралізована діяльність є ефективним засобом педагогічного впливу на розвиток особистості дошкільника. </a:t>
            </a:r>
          </a:p>
          <a:p>
            <a:r>
              <a:rPr lang="ru-RU" b="1" i="1">
                <a:solidFill>
                  <a:srgbClr val="660066"/>
                </a:solidFill>
                <a:latin typeface="Times New Roman" pitchFamily="18" charset="0"/>
              </a:rPr>
              <a:t>     Вона передбачає формування в дошкільників умінь «входити в образ» та «утримувати» його впродовж усієї театралізованої діяльності; усвідомлювати мовленнєві та виконавські дії; передавати характерні особливості різних художніх образів; переносити здобуті уявлення в самостійну ігрову діяльність; прищеплювати дітям інтерес до театру як до виду мистецтва.</a:t>
            </a:r>
          </a:p>
        </p:txBody>
      </p:sp>
      <p:pic>
        <p:nvPicPr>
          <p:cNvPr id="9220" name="Picture 7" descr="ÐÐ°ÑÑÐ¸Ð½ÐºÐ¸ Ð¿Ð¾ Ð·Ð°Ð¿ÑÐ¾ÑÑ ÑÐµÐ°ÑÑÐ°Ð»ÑÐ·Ð¾Ð²Ð°Ð½Ñ ÑÐ³ÑÐ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789363"/>
            <a:ext cx="9145588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5" descr="C:\Users\катя  федорова\Pictures\0_13c4c3_36f45943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43063" y="-1214438"/>
            <a:ext cx="13716001" cy="892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1908175" y="0"/>
            <a:ext cx="59102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 sz="4000" b="1" i="1">
                <a:solidFill>
                  <a:srgbClr val="FF0000"/>
                </a:solidFill>
                <a:latin typeface="Times New Roman" pitchFamily="18" charset="0"/>
              </a:rPr>
              <a:t>Конструкторські ігри</a:t>
            </a:r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0" y="3989388"/>
            <a:ext cx="8893175" cy="286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000" i="1">
                <a:solidFill>
                  <a:srgbClr val="CC00FF"/>
                </a:solidFill>
                <a:latin typeface="Times New Roman" pitchFamily="18" charset="0"/>
              </a:rPr>
              <a:t>      </a:t>
            </a:r>
            <a:r>
              <a:rPr lang="ru-RU" i="1">
                <a:solidFill>
                  <a:srgbClr val="CC00FF"/>
                </a:solidFill>
                <a:latin typeface="Times New Roman" pitchFamily="18" charset="0"/>
              </a:rPr>
              <a:t>Ці творчі ігри спрямовують увагу дитини на різні види будівництва, сприяють набуттю конструкторських навичок, організації та зближенню діте6й, залученню їх до трудової діяльності. </a:t>
            </a:r>
          </a:p>
          <a:p>
            <a:pPr algn="just"/>
            <a:r>
              <a:rPr lang="ru-RU" i="1">
                <a:solidFill>
                  <a:srgbClr val="CC00FF"/>
                </a:solidFill>
                <a:latin typeface="Times New Roman" pitchFamily="18" charset="0"/>
              </a:rPr>
              <a:t>     У конструкторських іграх яскраво проявляється інтерес дітей до властивостей предмета і бажання навчитися з ним працювати. </a:t>
            </a:r>
          </a:p>
          <a:p>
            <a:pPr algn="just"/>
            <a:r>
              <a:rPr lang="ru-RU" i="1">
                <a:solidFill>
                  <a:srgbClr val="CC00FF"/>
                </a:solidFill>
                <a:latin typeface="Times New Roman" pitchFamily="18" charset="0"/>
              </a:rPr>
              <a:t>     Матеріалом для цих ігор можуть бути конструктори різних видів та розмірів, природній матеріал(пісок, глина, шишки), з якого діти створюють різні речі за власним задумом або завданням вихователя. Важливо, щоб педагог допомагав вихованцям здійснити перехід від безцільного нагромадження матеріалу до створення продуманої будівлі.</a:t>
            </a:r>
          </a:p>
        </p:txBody>
      </p:sp>
      <p:pic>
        <p:nvPicPr>
          <p:cNvPr id="10244" name="Picture 7" descr="ÐÐ°ÑÑÐ¸Ð½ÐºÐ¸ Ð¿Ð¾ Ð·Ð°Ð¿ÑÐ¾ÑÑ ÐºÐ¾Ð½ÑÑÑÑÐºÑÐ¾ÑÑÑÐºÑ ÑÐ³ÑÐ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57238" y="836613"/>
            <a:ext cx="5329238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AutoShape 9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6" name="AutoShape 11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7" name="AutoShape 13" descr="ÐÐ¾ÑÐ¾Ð¶ÐµÐµ Ð¸Ð·Ð¾Ð±ÑÐ°Ð¶ÐµÐ½Ð¸Ðµ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0248" name="Picture 15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836613"/>
            <a:ext cx="475138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5" descr="C:\Users\катя  федорова\Pictures\0_13c4c3_36f45943_X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643063" y="-1214438"/>
            <a:ext cx="13716001" cy="892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2987675" y="0"/>
            <a:ext cx="45307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 sz="4000" b="1" i="1">
                <a:solidFill>
                  <a:srgbClr val="800000"/>
                </a:solidFill>
                <a:latin typeface="Times New Roman" pitchFamily="18" charset="0"/>
              </a:rPr>
              <a:t>Ігри з правилами</a:t>
            </a:r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0" y="3756025"/>
            <a:ext cx="91440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 i="1">
                <a:solidFill>
                  <a:srgbClr val="33CC33"/>
                </a:solidFill>
                <a:latin typeface="Times New Roman" pitchFamily="18" charset="0"/>
              </a:rPr>
              <a:t>     Такі ігри дають можливість систематично вправляти дітей у виробленні певних навичок, вони дуже важливі для фізичного, розумового розвитку, виховання характеру і волі. </a:t>
            </a:r>
          </a:p>
          <a:p>
            <a:r>
              <a:rPr lang="ru-RU" sz="2000" b="1" i="1">
                <a:solidFill>
                  <a:srgbClr val="33CC33"/>
                </a:solidFill>
                <a:latin typeface="Times New Roman" pitchFamily="18" charset="0"/>
              </a:rPr>
              <a:t>    Без таких ігор у дитячому садку важко було б проводити навчально-виховну роботу. Ігри з правилами діти засвоюють від дорослих, один від одного. Багато з них передається від покоління до покоління, однак вихователі, обираючи гру, обов’язково мають врахувати вимоги сучасності.</a:t>
            </a:r>
          </a:p>
          <a:p>
            <a:r>
              <a:rPr lang="ru-RU" sz="2000" b="1" i="1">
                <a:solidFill>
                  <a:srgbClr val="33CC33"/>
                </a:solidFill>
                <a:latin typeface="Times New Roman" pitchFamily="18" charset="0"/>
              </a:rPr>
              <a:t>     За змістом та способами ведення ігри з правилами поділяють на дві групи: дидактичні та рухливі.</a:t>
            </a:r>
          </a:p>
        </p:txBody>
      </p:sp>
      <p:pic>
        <p:nvPicPr>
          <p:cNvPr id="11268" name="Picture 7" descr="ÐÐ°ÑÑÐ¸Ð½ÐºÐ¸ Ð¿Ð¾ Ð·Ð°Ð¿ÑÐ¾ÑÑ ÑÐ³ÑÐ¸ Ð· Ð¿ÑÐ°Ð²Ð¸Ð»Ð°Ð¼Ð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765175"/>
            <a:ext cx="712787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ема 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330</TotalTime>
  <Words>1002</Words>
  <Application>Microsoft Office PowerPoint</Application>
  <PresentationFormat>Экран (4:3)</PresentationFormat>
  <Paragraphs>62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Helvetica</vt:lpstr>
      <vt:lpstr>Times New Roman</vt:lpstr>
      <vt:lpstr>Тема Office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катя  федорова</dc:creator>
  <cp:lastModifiedBy>admin</cp:lastModifiedBy>
  <cp:revision>36</cp:revision>
  <dcterms:created xsi:type="dcterms:W3CDTF">2015-03-22T12:14:27Z</dcterms:created>
  <dcterms:modified xsi:type="dcterms:W3CDTF">2020-03-26T13:50:03Z</dcterms:modified>
</cp:coreProperties>
</file>